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6"/>
  </p:notesMasterIdLst>
  <p:sldIdLst>
    <p:sldId id="256" r:id="rId2"/>
    <p:sldId id="257" r:id="rId3"/>
    <p:sldId id="261" r:id="rId4"/>
    <p:sldId id="260" r:id="rId5"/>
    <p:sldId id="266" r:id="rId6"/>
    <p:sldId id="270" r:id="rId7"/>
    <p:sldId id="262" r:id="rId8"/>
    <p:sldId id="268" r:id="rId9"/>
    <p:sldId id="291" r:id="rId10"/>
    <p:sldId id="292" r:id="rId11"/>
    <p:sldId id="295" r:id="rId12"/>
    <p:sldId id="263" r:id="rId13"/>
    <p:sldId id="273" r:id="rId14"/>
    <p:sldId id="296" r:id="rId15"/>
  </p:sldIdLst>
  <p:sldSz cx="9144000" cy="5143500" type="screen16x9"/>
  <p:notesSz cx="6858000" cy="9144000"/>
  <p:embeddedFontLst>
    <p:embeddedFont>
      <p:font typeface="Fira Sans Condensed ExtraLight" charset="0"/>
      <p:regular r:id="rId17"/>
      <p:bold r:id="rId18"/>
      <p:italic r:id="rId19"/>
      <p:boldItalic r:id="rId20"/>
    </p:embeddedFont>
    <p:embeddedFont>
      <p:font typeface="Josefin Sans" charset="0"/>
      <p:regular r:id="rId21"/>
      <p:bold r:id="rId22"/>
      <p:italic r:id="rId23"/>
      <p:boldItalic r:id="rId24"/>
    </p:embeddedFont>
    <p:embeddedFont>
      <p:font typeface="Fira Sans Condensed Light" charset="0"/>
      <p:regular r:id="rId25"/>
      <p:bold r:id="rId26"/>
      <p:italic r:id="rId27"/>
      <p:boldItalic r:id="rId28"/>
    </p:embeddedFont>
    <p:embeddedFont>
      <p:font typeface="Roboto Slab Regular" charset="0"/>
      <p:regular r:id="rId29"/>
      <p:bold r:id="rId30"/>
    </p:embeddedFont>
    <p:embeddedFont>
      <p:font typeface="Fira Sans Extra Condensed Medium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10">
          <p15:clr>
            <a:srgbClr val="9AA0A6"/>
          </p15:clr>
        </p15:guide>
        <p15:guide id="2" pos="5250">
          <p15:clr>
            <a:srgbClr val="9AA0A6"/>
          </p15:clr>
        </p15:guide>
        <p15:guide id="3" pos="2438">
          <p15:clr>
            <a:srgbClr val="9AA0A6"/>
          </p15:clr>
        </p15:guide>
        <p15:guide id="4" pos="76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-499" y="-82"/>
      </p:cViewPr>
      <p:guideLst>
        <p:guide orient="horz" pos="1620"/>
        <p:guide pos="510"/>
        <p:guide pos="5250"/>
        <p:guide pos="2438"/>
        <p:guide pos="76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71f33f51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71f33f51b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71f33f51b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71f33f51b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71f33f51b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71f33f51b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3875" y="1699400"/>
            <a:ext cx="68490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153675" y="2727100"/>
            <a:ext cx="46494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Condensed ExtraLight"/>
              <a:buNone/>
              <a:defRPr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707400"/>
            <a:ext cx="934500" cy="4436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209500" y="0"/>
            <a:ext cx="934500" cy="4436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27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 rotWithShape="1">
          <a:blip r:embed="rId2">
            <a:alphaModFix/>
          </a:blip>
          <a:srcRect l="50406" t="21862" r="2044" b="61967"/>
          <a:stretch/>
        </p:blipFill>
        <p:spPr>
          <a:xfrm>
            <a:off x="5757000" y="1085200"/>
            <a:ext cx="3386025" cy="11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4"/>
          <p:cNvPicPr preferRelativeResize="0"/>
          <p:nvPr/>
        </p:nvPicPr>
        <p:blipFill rotWithShape="1">
          <a:blip r:embed="rId2">
            <a:alphaModFix/>
          </a:blip>
          <a:srcRect l="31782" t="40661" r="2044" b="43168"/>
          <a:stretch/>
        </p:blipFill>
        <p:spPr>
          <a:xfrm>
            <a:off x="4431899" y="2413000"/>
            <a:ext cx="4712102" cy="11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4"/>
          <p:cNvPicPr preferRelativeResize="0"/>
          <p:nvPr/>
        </p:nvPicPr>
        <p:blipFill rotWithShape="1">
          <a:blip r:embed="rId2">
            <a:alphaModFix/>
          </a:blip>
          <a:srcRect l="12953" t="59367" r="2048" b="24462"/>
          <a:stretch/>
        </p:blipFill>
        <p:spPr>
          <a:xfrm>
            <a:off x="3090275" y="3740800"/>
            <a:ext cx="6052747" cy="11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"/>
          <p:cNvSpPr/>
          <p:nvPr/>
        </p:nvSpPr>
        <p:spPr>
          <a:xfrm>
            <a:off x="4431000" y="2413050"/>
            <a:ext cx="4712100" cy="11514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/>
          <p:nvPr/>
        </p:nvSpPr>
        <p:spPr>
          <a:xfrm>
            <a:off x="5757000" y="1085300"/>
            <a:ext cx="3386100" cy="11514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"/>
          <p:cNvSpPr/>
          <p:nvPr/>
        </p:nvSpPr>
        <p:spPr>
          <a:xfrm>
            <a:off x="3090350" y="3740800"/>
            <a:ext cx="6052800" cy="11514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72" name="Google Shape;172;p14"/>
          <p:cNvCxnSpPr/>
          <p:nvPr/>
        </p:nvCxnSpPr>
        <p:spPr>
          <a:xfrm>
            <a:off x="4964738" y="2127713"/>
            <a:ext cx="1844100" cy="0"/>
          </a:xfrm>
          <a:prstGeom prst="straightConnector1">
            <a:avLst/>
          </a:prstGeom>
          <a:noFill/>
          <a:ln w="19050" cap="flat" cmpd="sng">
            <a:solidFill>
              <a:srgbClr val="5B3C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14"/>
          <p:cNvSpPr txBox="1">
            <a:spLocks noGrp="1"/>
          </p:cNvSpPr>
          <p:nvPr>
            <p:ph type="subTitle" idx="1"/>
          </p:nvPr>
        </p:nvSpPr>
        <p:spPr>
          <a:xfrm>
            <a:off x="3621369" y="1194200"/>
            <a:ext cx="2046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2"/>
          </p:nvPr>
        </p:nvSpPr>
        <p:spPr>
          <a:xfrm>
            <a:off x="3621247" y="1379100"/>
            <a:ext cx="20463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cxnSp>
        <p:nvCxnSpPr>
          <p:cNvPr id="175" name="Google Shape;175;p14"/>
          <p:cNvCxnSpPr/>
          <p:nvPr/>
        </p:nvCxnSpPr>
        <p:spPr>
          <a:xfrm>
            <a:off x="3621249" y="3455500"/>
            <a:ext cx="1844100" cy="0"/>
          </a:xfrm>
          <a:prstGeom prst="straightConnector1">
            <a:avLst/>
          </a:prstGeom>
          <a:noFill/>
          <a:ln w="19050" cap="flat" cmpd="sng">
            <a:solidFill>
              <a:srgbClr val="5B3C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14"/>
          <p:cNvSpPr txBox="1">
            <a:spLocks noGrp="1"/>
          </p:cNvSpPr>
          <p:nvPr>
            <p:ph type="subTitle" idx="3"/>
          </p:nvPr>
        </p:nvSpPr>
        <p:spPr>
          <a:xfrm>
            <a:off x="2277874" y="2521975"/>
            <a:ext cx="2046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subTitle" idx="4"/>
          </p:nvPr>
        </p:nvSpPr>
        <p:spPr>
          <a:xfrm>
            <a:off x="2277800" y="2706875"/>
            <a:ext cx="20463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cxnSp>
        <p:nvCxnSpPr>
          <p:cNvPr id="178" name="Google Shape;178;p14"/>
          <p:cNvCxnSpPr/>
          <p:nvPr/>
        </p:nvCxnSpPr>
        <p:spPr>
          <a:xfrm>
            <a:off x="2297738" y="4783300"/>
            <a:ext cx="1844100" cy="0"/>
          </a:xfrm>
          <a:prstGeom prst="straightConnector1">
            <a:avLst/>
          </a:prstGeom>
          <a:noFill/>
          <a:ln w="19050" cap="flat" cmpd="sng">
            <a:solidFill>
              <a:srgbClr val="5B3C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4"/>
          <p:cNvSpPr txBox="1">
            <a:spLocks noGrp="1"/>
          </p:cNvSpPr>
          <p:nvPr>
            <p:ph type="subTitle" idx="5"/>
          </p:nvPr>
        </p:nvSpPr>
        <p:spPr>
          <a:xfrm>
            <a:off x="954369" y="3849775"/>
            <a:ext cx="2046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0" name="Google Shape;180;p14"/>
          <p:cNvSpPr txBox="1">
            <a:spLocks noGrp="1"/>
          </p:cNvSpPr>
          <p:nvPr>
            <p:ph type="subTitle" idx="6"/>
          </p:nvPr>
        </p:nvSpPr>
        <p:spPr>
          <a:xfrm>
            <a:off x="954278" y="4034675"/>
            <a:ext cx="20463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14"/>
          <p:cNvSpPr txBox="1">
            <a:spLocks noGrp="1"/>
          </p:cNvSpPr>
          <p:nvPr>
            <p:ph type="ctrTitle" idx="7"/>
          </p:nvPr>
        </p:nvSpPr>
        <p:spPr>
          <a:xfrm>
            <a:off x="1092420" y="-673675"/>
            <a:ext cx="22005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CUSTOM_27_1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ctrTitle"/>
          </p:nvPr>
        </p:nvSpPr>
        <p:spPr>
          <a:xfrm>
            <a:off x="1053875" y="1228775"/>
            <a:ext cx="68490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"/>
          </p:nvPr>
        </p:nvSpPr>
        <p:spPr>
          <a:xfrm>
            <a:off x="2153675" y="2256475"/>
            <a:ext cx="46494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Condensed ExtraLight"/>
              <a:buNone/>
              <a:defRPr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>
            <a:spLocks noGrp="1"/>
          </p:cNvSpPr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34" name="Google Shape;134;p11"/>
          <p:cNvSpPr txBox="1">
            <a:spLocks noGrp="1"/>
          </p:cNvSpPr>
          <p:nvPr>
            <p:ph type="ctrTitle" idx="2"/>
          </p:nvPr>
        </p:nvSpPr>
        <p:spPr>
          <a:xfrm>
            <a:off x="1092420" y="-673675"/>
            <a:ext cx="22005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F3F3F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6875425" y="2513050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4463250" y="2513050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875425" y="3884275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463250" y="3884275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875425" y="1103625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4463250" y="1103625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l="26971" t="24720" r="61629" b="14511"/>
          <a:stretch/>
        </p:blipFill>
        <p:spPr>
          <a:xfrm>
            <a:off x="888250" y="471825"/>
            <a:ext cx="1479499" cy="44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l="25975" t="6088" r="62465" b="32289"/>
          <a:stretch/>
        </p:blipFill>
        <p:spPr>
          <a:xfrm>
            <a:off x="2564315" y="201257"/>
            <a:ext cx="1479499" cy="44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888100" y="471750"/>
            <a:ext cx="1479600" cy="44361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4625234" y="1135625"/>
            <a:ext cx="1951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4629105" y="15506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2"/>
          </p:nvPr>
        </p:nvSpPr>
        <p:spPr>
          <a:xfrm>
            <a:off x="4600101" y="3922475"/>
            <a:ext cx="1951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3"/>
          </p:nvPr>
        </p:nvSpPr>
        <p:spPr>
          <a:xfrm>
            <a:off x="4600101" y="433563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4"/>
          </p:nvPr>
        </p:nvSpPr>
        <p:spPr>
          <a:xfrm>
            <a:off x="4625234" y="2559125"/>
            <a:ext cx="1951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5"/>
          </p:nvPr>
        </p:nvSpPr>
        <p:spPr>
          <a:xfrm>
            <a:off x="4629105" y="297782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6"/>
          </p:nvPr>
        </p:nvSpPr>
        <p:spPr>
          <a:xfrm>
            <a:off x="7034931" y="11356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7"/>
          </p:nvPr>
        </p:nvSpPr>
        <p:spPr>
          <a:xfrm>
            <a:off x="7034930" y="15506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 idx="8"/>
          </p:nvPr>
        </p:nvSpPr>
        <p:spPr>
          <a:xfrm>
            <a:off x="7005932" y="39224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9"/>
          </p:nvPr>
        </p:nvSpPr>
        <p:spPr>
          <a:xfrm>
            <a:off x="7005926" y="433563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ctrTitle" idx="13"/>
          </p:nvPr>
        </p:nvSpPr>
        <p:spPr>
          <a:xfrm>
            <a:off x="7034931" y="2559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4"/>
          </p:nvPr>
        </p:nvSpPr>
        <p:spPr>
          <a:xfrm>
            <a:off x="7034930" y="297782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15" hasCustomPrompt="1"/>
          </p:nvPr>
        </p:nvSpPr>
        <p:spPr>
          <a:xfrm>
            <a:off x="3936429" y="1233968"/>
            <a:ext cx="68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16" hasCustomPrompt="1"/>
          </p:nvPr>
        </p:nvSpPr>
        <p:spPr>
          <a:xfrm>
            <a:off x="3925129" y="4020818"/>
            <a:ext cx="68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17" hasCustomPrompt="1"/>
          </p:nvPr>
        </p:nvSpPr>
        <p:spPr>
          <a:xfrm>
            <a:off x="3936429" y="2657467"/>
            <a:ext cx="68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18" hasCustomPrompt="1"/>
          </p:nvPr>
        </p:nvSpPr>
        <p:spPr>
          <a:xfrm>
            <a:off x="6418022" y="1233968"/>
            <a:ext cx="607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19" hasCustomPrompt="1"/>
          </p:nvPr>
        </p:nvSpPr>
        <p:spPr>
          <a:xfrm>
            <a:off x="6407974" y="4020818"/>
            <a:ext cx="607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0" hasCustomPrompt="1"/>
          </p:nvPr>
        </p:nvSpPr>
        <p:spPr>
          <a:xfrm>
            <a:off x="6418022" y="2657467"/>
            <a:ext cx="607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/>
          <p:nvPr/>
        </p:nvSpPr>
        <p:spPr>
          <a:xfrm>
            <a:off x="2564265" y="201307"/>
            <a:ext cx="1479600" cy="44361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ctrTitle" idx="21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image">
  <p:cSld name="CUSTOM_1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ctrTitle"/>
          </p:nvPr>
        </p:nvSpPr>
        <p:spPr>
          <a:xfrm>
            <a:off x="2058800" y="376500"/>
            <a:ext cx="263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ctrTitle" idx="2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0" name="Google Shape;60;p5"/>
          <p:cNvPicPr preferRelativeResize="0"/>
          <p:nvPr/>
        </p:nvPicPr>
        <p:blipFill rotWithShape="1">
          <a:blip r:embed="rId2">
            <a:alphaModFix/>
          </a:blip>
          <a:srcRect l="40554"/>
          <a:stretch/>
        </p:blipFill>
        <p:spPr>
          <a:xfrm>
            <a:off x="6506756" y="353650"/>
            <a:ext cx="2637197" cy="443619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/>
          <p:nvPr/>
        </p:nvSpPr>
        <p:spPr>
          <a:xfrm>
            <a:off x="6506708" y="353700"/>
            <a:ext cx="2637300" cy="44361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1936225" y="3005450"/>
            <a:ext cx="43467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5"/>
          <p:cNvCxnSpPr/>
          <p:nvPr/>
        </p:nvCxnSpPr>
        <p:spPr>
          <a:xfrm>
            <a:off x="5057875" y="2839500"/>
            <a:ext cx="2871300" cy="0"/>
          </a:xfrm>
          <a:prstGeom prst="straightConnector1">
            <a:avLst/>
          </a:prstGeom>
          <a:noFill/>
          <a:ln w="19050" cap="flat" cmpd="sng">
            <a:solidFill>
              <a:srgbClr val="5B3C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+ design">
  <p:cSld name="CUSTOM_14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ctrTitle"/>
          </p:nvPr>
        </p:nvSpPr>
        <p:spPr>
          <a:xfrm>
            <a:off x="1092420" y="-673675"/>
            <a:ext cx="22005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ctrTitle" idx="2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 l="41869" t="25249" r="16264" b="46423"/>
          <a:stretch/>
        </p:blipFill>
        <p:spPr>
          <a:xfrm>
            <a:off x="5524725" y="900100"/>
            <a:ext cx="2637202" cy="17844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/>
          <p:nvPr/>
        </p:nvSpPr>
        <p:spPr>
          <a:xfrm>
            <a:off x="5524675" y="900100"/>
            <a:ext cx="2637300" cy="17844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 rotWithShape="1">
          <a:blip r:embed="rId2">
            <a:alphaModFix/>
          </a:blip>
          <a:srcRect l="15343" t="53118" r="59997" b="13551"/>
          <a:stretch/>
        </p:blipFill>
        <p:spPr>
          <a:xfrm>
            <a:off x="3838750" y="2918900"/>
            <a:ext cx="1460098" cy="19734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"/>
          <p:cNvSpPr/>
          <p:nvPr/>
        </p:nvSpPr>
        <p:spPr>
          <a:xfrm>
            <a:off x="3838775" y="2918900"/>
            <a:ext cx="1460100" cy="19734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6"/>
          <p:cNvCxnSpPr/>
          <p:nvPr/>
        </p:nvCxnSpPr>
        <p:spPr>
          <a:xfrm>
            <a:off x="3167025" y="4648689"/>
            <a:ext cx="1844100" cy="0"/>
          </a:xfrm>
          <a:prstGeom prst="straightConnector1">
            <a:avLst/>
          </a:prstGeom>
          <a:noFill/>
          <a:ln w="19050" cap="flat" cmpd="sng">
            <a:solidFill>
              <a:srgbClr val="5B3C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6"/>
          <p:cNvCxnSpPr/>
          <p:nvPr/>
        </p:nvCxnSpPr>
        <p:spPr>
          <a:xfrm>
            <a:off x="4745675" y="2483875"/>
            <a:ext cx="1844100" cy="0"/>
          </a:xfrm>
          <a:prstGeom prst="straightConnector1">
            <a:avLst/>
          </a:prstGeom>
          <a:noFill/>
          <a:ln w="19050" cap="flat" cmpd="sng">
            <a:solidFill>
              <a:srgbClr val="5B3C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Google Shape;75;p6"/>
          <p:cNvPicPr preferRelativeResize="0"/>
          <p:nvPr/>
        </p:nvPicPr>
        <p:blipFill rotWithShape="1">
          <a:blip r:embed="rId2">
            <a:alphaModFix/>
          </a:blip>
          <a:srcRect l="41929" t="53738" r="-2698" b="34621"/>
          <a:stretch/>
        </p:blipFill>
        <p:spPr>
          <a:xfrm>
            <a:off x="5537872" y="2918900"/>
            <a:ext cx="3780298" cy="72407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/>
          <p:nvPr/>
        </p:nvSpPr>
        <p:spPr>
          <a:xfrm>
            <a:off x="5537900" y="2918825"/>
            <a:ext cx="3649200" cy="7242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1"/>
          </p:nvPr>
        </p:nvSpPr>
        <p:spPr>
          <a:xfrm>
            <a:off x="-17750" y="3699714"/>
            <a:ext cx="3780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3"/>
          </p:nvPr>
        </p:nvSpPr>
        <p:spPr>
          <a:xfrm>
            <a:off x="1668300" y="1550350"/>
            <a:ext cx="3780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4"/>
          </p:nvPr>
        </p:nvSpPr>
        <p:spPr>
          <a:xfrm>
            <a:off x="2742525" y="1735250"/>
            <a:ext cx="27060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subTitle" idx="5"/>
          </p:nvPr>
        </p:nvSpPr>
        <p:spPr>
          <a:xfrm>
            <a:off x="5820190" y="3799750"/>
            <a:ext cx="3780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6"/>
          </p:nvPr>
        </p:nvSpPr>
        <p:spPr>
          <a:xfrm>
            <a:off x="5820190" y="3984650"/>
            <a:ext cx="2318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cxnSp>
        <p:nvCxnSpPr>
          <p:cNvPr id="82" name="Google Shape;82;p6"/>
          <p:cNvCxnSpPr/>
          <p:nvPr/>
        </p:nvCxnSpPr>
        <p:spPr>
          <a:xfrm>
            <a:off x="5743990" y="3225547"/>
            <a:ext cx="0" cy="1437300"/>
          </a:xfrm>
          <a:prstGeom prst="straightConnector1">
            <a:avLst/>
          </a:prstGeom>
          <a:noFill/>
          <a:ln w="19050" cap="flat" cmpd="sng">
            <a:solidFill>
              <a:srgbClr val="5B3C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6"/>
          <p:cNvSpPr txBox="1">
            <a:spLocks noGrp="1"/>
          </p:cNvSpPr>
          <p:nvPr>
            <p:ph type="subTitle" idx="7"/>
          </p:nvPr>
        </p:nvSpPr>
        <p:spPr>
          <a:xfrm>
            <a:off x="1125200" y="3884614"/>
            <a:ext cx="26373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6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7"/>
          <p:cNvPicPr preferRelativeResize="0"/>
          <p:nvPr/>
        </p:nvPicPr>
        <p:blipFill rotWithShape="1">
          <a:blip r:embed="rId2">
            <a:alphaModFix/>
          </a:blip>
          <a:srcRect t="7749" b="7741"/>
          <a:stretch/>
        </p:blipFill>
        <p:spPr>
          <a:xfrm>
            <a:off x="892725" y="247200"/>
            <a:ext cx="8251278" cy="46490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/>
          <p:nvPr/>
        </p:nvSpPr>
        <p:spPr>
          <a:xfrm>
            <a:off x="904300" y="247200"/>
            <a:ext cx="8251200" cy="46491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ctrTitle"/>
          </p:nvPr>
        </p:nvSpPr>
        <p:spPr>
          <a:xfrm>
            <a:off x="2403800" y="2699738"/>
            <a:ext cx="50016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2746275" y="2148863"/>
            <a:ext cx="4659300" cy="6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ctrTitle" idx="2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image 3">
  <p:cSld name="CUSTOM_26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8"/>
          <p:cNvPicPr preferRelativeResize="0"/>
          <p:nvPr/>
        </p:nvPicPr>
        <p:blipFill rotWithShape="1">
          <a:blip r:embed="rId2">
            <a:alphaModFix/>
          </a:blip>
          <a:srcRect b="57379"/>
          <a:stretch/>
        </p:blipFill>
        <p:spPr>
          <a:xfrm>
            <a:off x="928500" y="2561875"/>
            <a:ext cx="8215497" cy="23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/>
          <p:nvPr/>
        </p:nvSpPr>
        <p:spPr>
          <a:xfrm>
            <a:off x="928450" y="2561875"/>
            <a:ext cx="8215500" cy="23343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subTitle" idx="1"/>
          </p:nvPr>
        </p:nvSpPr>
        <p:spPr>
          <a:xfrm>
            <a:off x="3139765" y="1079800"/>
            <a:ext cx="3780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ubTitle" idx="2"/>
          </p:nvPr>
        </p:nvSpPr>
        <p:spPr>
          <a:xfrm>
            <a:off x="3139765" y="1264700"/>
            <a:ext cx="2318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cxnSp>
        <p:nvCxnSpPr>
          <p:cNvPr id="100" name="Google Shape;100;p8"/>
          <p:cNvCxnSpPr/>
          <p:nvPr/>
        </p:nvCxnSpPr>
        <p:spPr>
          <a:xfrm>
            <a:off x="3063575" y="704675"/>
            <a:ext cx="0" cy="2383800"/>
          </a:xfrm>
          <a:prstGeom prst="straightConnector1">
            <a:avLst/>
          </a:prstGeom>
          <a:noFill/>
          <a:ln w="19050" cap="flat" cmpd="sng">
            <a:solidFill>
              <a:srgbClr val="5B3C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image 4">
  <p:cSld name="CUSTOM_26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 t="57379"/>
          <a:stretch/>
        </p:blipFill>
        <p:spPr>
          <a:xfrm>
            <a:off x="928500" y="195822"/>
            <a:ext cx="8215497" cy="23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/>
          <p:nvPr/>
        </p:nvSpPr>
        <p:spPr>
          <a:xfrm>
            <a:off x="928450" y="195822"/>
            <a:ext cx="8215500" cy="23343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9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3146040" y="2943600"/>
            <a:ext cx="3780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2"/>
          </p:nvPr>
        </p:nvSpPr>
        <p:spPr>
          <a:xfrm>
            <a:off x="3146040" y="3128500"/>
            <a:ext cx="2318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  <p:cxnSp>
        <p:nvCxnSpPr>
          <p:cNvPr id="109" name="Google Shape;109;p9"/>
          <p:cNvCxnSpPr/>
          <p:nvPr/>
        </p:nvCxnSpPr>
        <p:spPr>
          <a:xfrm>
            <a:off x="3063575" y="1994550"/>
            <a:ext cx="0" cy="2383800"/>
          </a:xfrm>
          <a:prstGeom prst="straightConnector1">
            <a:avLst/>
          </a:prstGeom>
          <a:noFill/>
          <a:ln w="19050" cap="flat" cmpd="sng">
            <a:solidFill>
              <a:srgbClr val="5B3C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26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2"/>
          <p:cNvPicPr preferRelativeResize="0"/>
          <p:nvPr/>
        </p:nvPicPr>
        <p:blipFill rotWithShape="1">
          <a:blip r:embed="rId2">
            <a:alphaModFix/>
          </a:blip>
          <a:srcRect l="62124" t="24442"/>
          <a:stretch/>
        </p:blipFill>
        <p:spPr>
          <a:xfrm rot="10800000" flipH="1">
            <a:off x="5857550" y="730225"/>
            <a:ext cx="3286502" cy="36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2"/>
          <p:cNvSpPr/>
          <p:nvPr/>
        </p:nvSpPr>
        <p:spPr>
          <a:xfrm rot="10800000" flipH="1">
            <a:off x="5857550" y="729900"/>
            <a:ext cx="3286500" cy="36891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2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41" name="Google Shape;141;p12"/>
          <p:cNvPicPr preferRelativeResize="0"/>
          <p:nvPr/>
        </p:nvPicPr>
        <p:blipFill rotWithShape="1">
          <a:blip r:embed="rId2">
            <a:alphaModFix/>
          </a:blip>
          <a:srcRect l="33721" t="24518" r="40977" b="-75"/>
          <a:stretch/>
        </p:blipFill>
        <p:spPr>
          <a:xfrm rot="10800000" flipH="1">
            <a:off x="3393000" y="730193"/>
            <a:ext cx="2195400" cy="368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2">
            <a:alphaModFix/>
          </a:blip>
          <a:srcRect t="20197" r="73277"/>
          <a:stretch/>
        </p:blipFill>
        <p:spPr>
          <a:xfrm rot="10800000" flipH="1">
            <a:off x="928450" y="730234"/>
            <a:ext cx="2195400" cy="36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/>
          <p:nvPr/>
        </p:nvSpPr>
        <p:spPr>
          <a:xfrm rot="10800000" flipH="1">
            <a:off x="928450" y="729850"/>
            <a:ext cx="2195400" cy="36882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2"/>
          <p:cNvSpPr/>
          <p:nvPr/>
        </p:nvSpPr>
        <p:spPr>
          <a:xfrm rot="10800000" flipH="1">
            <a:off x="3392975" y="724500"/>
            <a:ext cx="2195400" cy="36912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subTitle" idx="1"/>
          </p:nvPr>
        </p:nvSpPr>
        <p:spPr>
          <a:xfrm>
            <a:off x="6300975" y="3012156"/>
            <a:ext cx="2318100" cy="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2"/>
          </p:nvPr>
        </p:nvSpPr>
        <p:spPr>
          <a:xfrm>
            <a:off x="6300975" y="2452725"/>
            <a:ext cx="23181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cxnSp>
        <p:nvCxnSpPr>
          <p:cNvPr id="147" name="Google Shape;147;p12"/>
          <p:cNvCxnSpPr/>
          <p:nvPr/>
        </p:nvCxnSpPr>
        <p:spPr>
          <a:xfrm rot="10800000">
            <a:off x="6224775" y="16675"/>
            <a:ext cx="0" cy="37749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2"/>
          <p:cNvSpPr txBox="1">
            <a:spLocks noGrp="1"/>
          </p:cNvSpPr>
          <p:nvPr>
            <p:ph type="subTitle" idx="3"/>
          </p:nvPr>
        </p:nvSpPr>
        <p:spPr>
          <a:xfrm>
            <a:off x="1251400" y="3012156"/>
            <a:ext cx="2318100" cy="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49" name="Google Shape;149;p12"/>
          <p:cNvSpPr txBox="1">
            <a:spLocks noGrp="1"/>
          </p:cNvSpPr>
          <p:nvPr>
            <p:ph type="subTitle" idx="4"/>
          </p:nvPr>
        </p:nvSpPr>
        <p:spPr>
          <a:xfrm>
            <a:off x="1251400" y="2452725"/>
            <a:ext cx="16989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cxnSp>
        <p:nvCxnSpPr>
          <p:cNvPr id="150" name="Google Shape;150;p12"/>
          <p:cNvCxnSpPr/>
          <p:nvPr/>
        </p:nvCxnSpPr>
        <p:spPr>
          <a:xfrm rot="10800000">
            <a:off x="1175200" y="16675"/>
            <a:ext cx="0" cy="37749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2"/>
          <p:cNvSpPr txBox="1">
            <a:spLocks noGrp="1"/>
          </p:cNvSpPr>
          <p:nvPr>
            <p:ph type="subTitle" idx="5"/>
          </p:nvPr>
        </p:nvSpPr>
        <p:spPr>
          <a:xfrm>
            <a:off x="3776188" y="3012156"/>
            <a:ext cx="2318100" cy="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52" name="Google Shape;152;p12"/>
          <p:cNvSpPr txBox="1">
            <a:spLocks noGrp="1"/>
          </p:cNvSpPr>
          <p:nvPr>
            <p:ph type="subTitle" idx="6"/>
          </p:nvPr>
        </p:nvSpPr>
        <p:spPr>
          <a:xfrm>
            <a:off x="3776178" y="2452725"/>
            <a:ext cx="16989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cxnSp>
        <p:nvCxnSpPr>
          <p:cNvPr id="153" name="Google Shape;153;p12"/>
          <p:cNvCxnSpPr/>
          <p:nvPr/>
        </p:nvCxnSpPr>
        <p:spPr>
          <a:xfrm rot="10800000">
            <a:off x="3699988" y="100"/>
            <a:ext cx="0" cy="37749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CUSTOM_2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3"/>
          <p:cNvPicPr preferRelativeResize="0"/>
          <p:nvPr/>
        </p:nvPicPr>
        <p:blipFill rotWithShape="1">
          <a:blip r:embed="rId2">
            <a:alphaModFix/>
          </a:blip>
          <a:srcRect t="7741" b="7741"/>
          <a:stretch/>
        </p:blipFill>
        <p:spPr>
          <a:xfrm>
            <a:off x="892725" y="247200"/>
            <a:ext cx="8251284" cy="46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3"/>
          <p:cNvSpPr/>
          <p:nvPr/>
        </p:nvSpPr>
        <p:spPr>
          <a:xfrm>
            <a:off x="892763" y="247200"/>
            <a:ext cx="8251200" cy="4649100"/>
          </a:xfrm>
          <a:prstGeom prst="rect">
            <a:avLst/>
          </a:prstGeom>
          <a:solidFill>
            <a:srgbClr val="7A331B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sz="10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60" name="Google Shape;160;p13"/>
          <p:cNvCxnSpPr/>
          <p:nvPr/>
        </p:nvCxnSpPr>
        <p:spPr>
          <a:xfrm>
            <a:off x="4354375" y="1767850"/>
            <a:ext cx="0" cy="1680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4504675" y="1975725"/>
            <a:ext cx="3661800" cy="12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sz="2800"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●"/>
              <a:defRPr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○"/>
              <a:defRPr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■"/>
              <a:defRPr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●"/>
              <a:defRPr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○"/>
              <a:defRPr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■"/>
              <a:defRPr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●"/>
              <a:defRPr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○"/>
              <a:defRPr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3C43"/>
              </a:buClr>
              <a:buSzPts val="1200"/>
              <a:buFont typeface="Fira Sans Condensed Light"/>
              <a:buChar char="■"/>
              <a:defRPr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1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1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1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1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1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1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1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1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2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db.gov.sg/cs/infoweb/about-us/history/hdb-towns-your-home/sengkang" TargetMode="External"/><Relationship Id="rId13" Type="http://schemas.openxmlformats.org/officeDocument/2006/relationships/hyperlink" Target="https://www.hdb.gov.sg/cs/infoweb/about-us/history/hdb-towns-your-home/bukit-batok" TargetMode="External"/><Relationship Id="rId18" Type="http://schemas.openxmlformats.org/officeDocument/2006/relationships/hyperlink" Target="https://www.hdb.gov.sg/cs/infoweb/about-us/history/hdb-towns-your-home/jurong-west" TargetMode="External"/><Relationship Id="rId26" Type="http://schemas.openxmlformats.org/officeDocument/2006/relationships/hyperlink" Target="https://www.hdb.gov.sg/cs/infoweb/about-us/history/hdb-towns-your-home/marine-parade" TargetMode="External"/><Relationship Id="rId3" Type="http://schemas.openxmlformats.org/officeDocument/2006/relationships/hyperlink" Target="https://www.hdb.gov.sg/cs/infoweb/about-us/history/hdb-towns-your-home/woodlands" TargetMode="External"/><Relationship Id="rId21" Type="http://schemas.openxmlformats.org/officeDocument/2006/relationships/hyperlink" Target="https://www.hdb.gov.sg/cs/infoweb/about-us/history/hdb-towns-your-home/bukit-merah" TargetMode="External"/><Relationship Id="rId7" Type="http://schemas.openxmlformats.org/officeDocument/2006/relationships/hyperlink" Target="https://www.hdb.gov.sg/cs/infoweb/about-us/history/hdb-towns-your-home/punggol" TargetMode="External"/><Relationship Id="rId12" Type="http://schemas.openxmlformats.org/officeDocument/2006/relationships/hyperlink" Target="https://www.hdb.gov.sg/cs/infoweb/about-us/history/hdb-towns-your-home/tampines" TargetMode="External"/><Relationship Id="rId17" Type="http://schemas.openxmlformats.org/officeDocument/2006/relationships/hyperlink" Target="https://www.hdb.gov.sg/cs/infoweb/about-us/history/hdb-towns-your-home/jurong-east" TargetMode="External"/><Relationship Id="rId25" Type="http://schemas.openxmlformats.org/officeDocument/2006/relationships/hyperlink" Target="https://www.hdb.gov.sg/cs/infoweb/about-us/history/hdb-towns-your-home/kallang-whampoa" TargetMode="External"/><Relationship Id="rId2" Type="http://schemas.openxmlformats.org/officeDocument/2006/relationships/hyperlink" Target="https://www.hdb.gov.sg/cs/infoweb/about-us/history/hdb-towns-your-home/sembawang" TargetMode="External"/><Relationship Id="rId16" Type="http://schemas.openxmlformats.org/officeDocument/2006/relationships/hyperlink" Target="https://www.hdb.gov.sg/cs/infoweb/about-us/history/hdb-towns-your-home/clementi" TargetMode="External"/><Relationship Id="rId20" Type="http://schemas.openxmlformats.org/officeDocument/2006/relationships/hyperlink" Target="https://www.hdb.gov.sg/cs/infoweb/about-us/history/hdb-towns-your-home/bishan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hdb.gov.sg/cs/infoweb/about-us/history/hdb-towns-your-home/hougang" TargetMode="External"/><Relationship Id="rId11" Type="http://schemas.openxmlformats.org/officeDocument/2006/relationships/hyperlink" Target="https://www.hdb.gov.sg/cs/infoweb/about-us/history/hdb-towns-your-home/pasir-ris" TargetMode="External"/><Relationship Id="rId24" Type="http://schemas.openxmlformats.org/officeDocument/2006/relationships/hyperlink" Target="https://www.hdb.gov.sg/cs/infoweb/about-us/history/hdb-towns-your-home/geylang" TargetMode="External"/><Relationship Id="rId5" Type="http://schemas.openxmlformats.org/officeDocument/2006/relationships/hyperlink" Target="https://www.hdb.gov.sg/cs/infoweb/about-us/history/hdb-towns-your-home/ang-mo-kio" TargetMode="External"/><Relationship Id="rId15" Type="http://schemas.openxmlformats.org/officeDocument/2006/relationships/hyperlink" Target="https://www.hdb.gov.sg/cs/infoweb/about-us/history/hdb-towns-your-home/choa-chu-kang" TargetMode="External"/><Relationship Id="rId23" Type="http://schemas.openxmlformats.org/officeDocument/2006/relationships/hyperlink" Target="https://www.hdb.gov.sg/cs/infoweb/about-us/history/hdb-towns-your-home/central" TargetMode="External"/><Relationship Id="rId28" Type="http://schemas.openxmlformats.org/officeDocument/2006/relationships/hyperlink" Target="https://www.hdb.gov.sg/cs/infoweb/about-us/history/hdb-towns-your-home/toa-payoh" TargetMode="External"/><Relationship Id="rId10" Type="http://schemas.openxmlformats.org/officeDocument/2006/relationships/hyperlink" Target="https://www.hdb.gov.sg/cs/infoweb/about-us/history/hdb-towns-your-home/bedok" TargetMode="External"/><Relationship Id="rId19" Type="http://schemas.openxmlformats.org/officeDocument/2006/relationships/hyperlink" Target="https://www.hdb.gov.sg/cs/infoweb/about-us/history/hdb-towns-your-home/tengah" TargetMode="External"/><Relationship Id="rId4" Type="http://schemas.openxmlformats.org/officeDocument/2006/relationships/hyperlink" Target="https://www.hdb.gov.sg/cs/infoweb/about-us/history/hdb-towns-your-home/yishun" TargetMode="External"/><Relationship Id="rId9" Type="http://schemas.openxmlformats.org/officeDocument/2006/relationships/hyperlink" Target="https://www.hdb.gov.sg/cs/infoweb/about-us/history/hdb-towns-your-home/serangoon" TargetMode="External"/><Relationship Id="rId14" Type="http://schemas.openxmlformats.org/officeDocument/2006/relationships/hyperlink" Target="https://www.hdb.gov.sg/cs/infoweb/about-us/history/hdb-towns-your-home/bukit-panjang" TargetMode="External"/><Relationship Id="rId22" Type="http://schemas.openxmlformats.org/officeDocument/2006/relationships/hyperlink" Target="https://www.hdb.gov.sg/cs/infoweb/about-us/history/hdb-towns-your-home/bukit-timah" TargetMode="External"/><Relationship Id="rId27" Type="http://schemas.openxmlformats.org/officeDocument/2006/relationships/hyperlink" Target="https://www.hdb.gov.sg/cs/infoweb/about-us/history/hdb-towns-your-home/queenstow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gi-kB5QRaSuyJE-unsplash.jp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5" name="Google Shape;205;p20"/>
          <p:cNvSpPr txBox="1">
            <a:spLocks noGrp="1"/>
          </p:cNvSpPr>
          <p:nvPr>
            <p:ph type="subTitle" idx="1"/>
          </p:nvPr>
        </p:nvSpPr>
        <p:spPr>
          <a:xfrm>
            <a:off x="6930189" y="4213539"/>
            <a:ext cx="2069432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>
                <a:solidFill>
                  <a:schemeClr val="tx1"/>
                </a:solidFill>
              </a:rPr>
              <a:t>Leo Siu-Yin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>
                <a:solidFill>
                  <a:schemeClr val="tx1"/>
                </a:solidFill>
              </a:rPr>
              <a:t>Metis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06" name="Google Shape;206;p20"/>
          <p:cNvSpPr txBox="1">
            <a:spLocks noGrp="1"/>
          </p:cNvSpPr>
          <p:nvPr>
            <p:ph type="ctrTitle"/>
          </p:nvPr>
        </p:nvSpPr>
        <p:spPr>
          <a:xfrm>
            <a:off x="241991" y="242893"/>
            <a:ext cx="5525437" cy="865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tx1"/>
                </a:solidFill>
              </a:rPr>
              <a:t>Predicting HDB Resale </a:t>
            </a:r>
            <a:r>
              <a:rPr lang="es" sz="2800" dirty="0" smtClean="0">
                <a:solidFill>
                  <a:schemeClr val="tx1"/>
                </a:solidFill>
              </a:rPr>
              <a:t>Prices</a:t>
            </a:r>
            <a:endParaRPr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6;p26"/>
          <p:cNvSpPr txBox="1">
            <a:spLocks/>
          </p:cNvSpPr>
          <p:nvPr/>
        </p:nvSpPr>
        <p:spPr>
          <a:xfrm>
            <a:off x="235527" y="48492"/>
            <a:ext cx="4939146" cy="30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RidgeCV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Model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" name="Picture 4" descr="ResidualRidgeC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916"/>
            <a:ext cx="3024752" cy="2134217"/>
          </a:xfrm>
          <a:prstGeom prst="rect">
            <a:avLst/>
          </a:prstGeom>
        </p:spPr>
      </p:pic>
      <p:pic>
        <p:nvPicPr>
          <p:cNvPr id="6" name="Picture 5" descr="QQ_RidgeC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61233"/>
            <a:ext cx="2971800" cy="2096855"/>
          </a:xfrm>
          <a:prstGeom prst="rect">
            <a:avLst/>
          </a:prstGeom>
        </p:spPr>
      </p:pic>
      <p:sp>
        <p:nvSpPr>
          <p:cNvPr id="7" name="Google Shape;444;p34"/>
          <p:cNvSpPr txBox="1">
            <a:spLocks/>
          </p:cNvSpPr>
          <p:nvPr/>
        </p:nvSpPr>
        <p:spPr>
          <a:xfrm>
            <a:off x="852824" y="2861347"/>
            <a:ext cx="8749145" cy="128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5B3C43"/>
              </a:buClr>
              <a:buSzPts val="1100"/>
              <a:buFont typeface="Arial" pitchFamily="34" charset="0"/>
              <a:buChar char="•"/>
            </a:pPr>
            <a:r>
              <a:rPr kumimoji="0" lang="en-SG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Residuals </a:t>
            </a:r>
            <a:r>
              <a:rPr kumimoji="0" lang="en-SG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are 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normally distributed around 0 (mean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) - errors 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have a constant variance. </a:t>
            </a:r>
            <a:endParaRPr lang="en-US" dirty="0" smtClean="0">
              <a:solidFill>
                <a:schemeClr val="bg1"/>
              </a:solidFill>
              <a:latin typeface="Fira Sans Condensed ExtraLight" charset="0"/>
            </a:endParaRPr>
          </a:p>
          <a:p>
            <a:pPr lvl="0">
              <a:buClr>
                <a:srgbClr val="5B3C43"/>
              </a:buClr>
              <a:buSzPts val="1100"/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Fira Sans Condensed ExtraLight" charset="0"/>
            </a:endParaRPr>
          </a:p>
          <a:p>
            <a:pPr lvl="0">
              <a:buClr>
                <a:srgbClr val="5B3C43"/>
              </a:buClr>
              <a:buSzPts val="1100"/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Randomness 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in residuals 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- model 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chosen makes little systematic errors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.</a:t>
            </a:r>
          </a:p>
          <a:p>
            <a:pPr lvl="0">
              <a:buClr>
                <a:srgbClr val="5B3C43"/>
              </a:buClr>
              <a:buSzPts val="1100"/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Fira Sans Condensed ExtraLight" charset="0"/>
            </a:endParaRPr>
          </a:p>
          <a:p>
            <a:pPr lvl="0">
              <a:buClr>
                <a:srgbClr val="5B3C43"/>
              </a:buClr>
              <a:buSzPts val="1100"/>
              <a:buFont typeface="Arial" pitchFamily="34" charset="0"/>
              <a:buChar char="•"/>
            </a:pPr>
            <a:r>
              <a:rPr lang="en-SG" dirty="0" smtClean="0">
                <a:solidFill>
                  <a:schemeClr val="bg1"/>
                </a:solidFill>
                <a:latin typeface="Fira Sans Condensed ExtraLight" charset="0"/>
              </a:rPr>
              <a:t>Q-Q plot 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formed a relatively straight line 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- real 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data is not too skewed but some extremities exist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.</a:t>
            </a:r>
          </a:p>
          <a:p>
            <a:pPr lvl="0">
              <a:buClr>
                <a:srgbClr val="5B3C43"/>
              </a:buClr>
              <a:buSzPts val="1100"/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Fira Sans Condensed ExtraLight" charset="0"/>
            </a:endParaRPr>
          </a:p>
          <a:p>
            <a:pPr lvl="0">
              <a:buClr>
                <a:srgbClr val="5B3C43"/>
              </a:buClr>
              <a:buSzPts val="1100"/>
              <a:buFont typeface="Arial" pitchFamily="34" charset="0"/>
              <a:buChar char="•"/>
            </a:pPr>
            <a:r>
              <a:rPr lang="en-SG" dirty="0" smtClean="0">
                <a:solidFill>
                  <a:schemeClr val="bg1"/>
                </a:solidFill>
                <a:latin typeface="Fira Sans Condensed ExtraLight" charset="0"/>
              </a:rPr>
              <a:t>Little or no concern on issues of </a:t>
            </a:r>
            <a:r>
              <a:rPr lang="en-SG" dirty="0" err="1" smtClean="0">
                <a:solidFill>
                  <a:schemeClr val="bg1"/>
                </a:solidFill>
                <a:latin typeface="Fira Sans Condensed ExtraLight" charset="0"/>
              </a:rPr>
              <a:t>multicollinearity</a:t>
            </a:r>
            <a:r>
              <a:rPr lang="en-SG" dirty="0" smtClean="0">
                <a:solidFill>
                  <a:schemeClr val="bg1"/>
                </a:solidFill>
                <a:latin typeface="Fira Sans Condensed ExtraLight" charset="0"/>
              </a:rPr>
              <a:t> based on selected independent variables.</a:t>
            </a:r>
            <a:endParaRPr lang="en-US" dirty="0" smtClean="0">
              <a:solidFill>
                <a:schemeClr val="bg1"/>
              </a:solidFill>
              <a:latin typeface="Fira Sans Condensed ExtraLight" charset="0"/>
            </a:endParaRPr>
          </a:p>
          <a:p>
            <a:pPr lvl="0">
              <a:buClr>
                <a:srgbClr val="5B3C43"/>
              </a:buClr>
              <a:buSzPts val="1100"/>
              <a:buFont typeface="Arial" pitchFamily="34" charset="0"/>
              <a:buChar char="•"/>
            </a:pPr>
            <a:endParaRPr lang="en-SG" dirty="0" smtClean="0">
              <a:solidFill>
                <a:schemeClr val="bg1"/>
              </a:solidFill>
              <a:latin typeface="Fira Sans Condensed ExtraLight" charset="0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lang="en-SG" dirty="0" smtClean="0">
              <a:solidFill>
                <a:schemeClr val="bg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9" name="Picture 8" descr="Res_Distribu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717" y="465683"/>
            <a:ext cx="2833885" cy="199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modern-affliction-40zTced2F2c-unsplash.jpg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368" name="Google Shape;368;p31"/>
          <p:cNvSpPr txBox="1">
            <a:spLocks noGrp="1"/>
          </p:cNvSpPr>
          <p:nvPr>
            <p:ph type="sldNum" idx="12"/>
          </p:nvPr>
        </p:nvSpPr>
        <p:spPr>
          <a:xfrm>
            <a:off x="127000" y="46248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dirty="0"/>
          </a:p>
        </p:txBody>
      </p:sp>
      <p:sp>
        <p:nvSpPr>
          <p:cNvPr id="378" name="Google Shape;378;p31"/>
          <p:cNvSpPr txBox="1">
            <a:spLocks noGrp="1"/>
          </p:cNvSpPr>
          <p:nvPr>
            <p:ph type="ctrTitle" idx="2"/>
          </p:nvPr>
        </p:nvSpPr>
        <p:spPr>
          <a:xfrm>
            <a:off x="173207" y="92462"/>
            <a:ext cx="3251490" cy="5163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chemeClr val="bg1"/>
                </a:solidFill>
              </a:rPr>
              <a:t>CONCLUSION</a:t>
            </a:r>
            <a:endParaRPr sz="32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32207" y="955026"/>
            <a:ext cx="3758793" cy="1025107"/>
            <a:chOff x="928255" y="1486863"/>
            <a:chExt cx="3259195" cy="1025107"/>
          </a:xfrm>
        </p:grpSpPr>
        <p:pic>
          <p:nvPicPr>
            <p:cNvPr id="369" name="Google Shape;369;p31"/>
            <p:cNvPicPr preferRelativeResize="0"/>
            <p:nvPr/>
          </p:nvPicPr>
          <p:blipFill rotWithShape="1">
            <a:blip r:embed="rId4">
              <a:alphaModFix/>
            </a:blip>
            <a:srcRect l="12141" t="6712" r="38879" b="70383"/>
            <a:stretch/>
          </p:blipFill>
          <p:spPr>
            <a:xfrm>
              <a:off x="928450" y="1486937"/>
              <a:ext cx="3258795" cy="1016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31"/>
            <p:cNvSpPr/>
            <p:nvPr/>
          </p:nvSpPr>
          <p:spPr>
            <a:xfrm>
              <a:off x="928550" y="1486863"/>
              <a:ext cx="3258900" cy="1016100"/>
            </a:xfrm>
            <a:prstGeom prst="rect">
              <a:avLst/>
            </a:prstGeom>
            <a:solidFill>
              <a:srgbClr val="7A331B">
                <a:alpha val="5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 txBox="1"/>
            <p:nvPr/>
          </p:nvSpPr>
          <p:spPr>
            <a:xfrm>
              <a:off x="1592582" y="1691850"/>
              <a:ext cx="23169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s" sz="3000" b="1" dirty="0" smtClean="0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39,000</a:t>
              </a:r>
              <a:endParaRPr sz="3000" b="1" dirty="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76" name="Google Shape;376;p31"/>
            <p:cNvSpPr txBox="1"/>
            <p:nvPr/>
          </p:nvSpPr>
          <p:spPr>
            <a:xfrm>
              <a:off x="928255" y="2058070"/>
              <a:ext cx="3214253" cy="4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200" dirty="0" smtClean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D</a:t>
              </a:r>
              <a:r>
                <a:rPr lang="es" sz="1200" dirty="0" smtClean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rPr>
                <a:t>ifference between predicted and actual prices</a:t>
              </a:r>
              <a:endParaRPr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grpSp>
          <p:nvGrpSpPr>
            <p:cNvPr id="2" name="Google Shape;379;p31"/>
            <p:cNvGrpSpPr/>
            <p:nvPr/>
          </p:nvGrpSpPr>
          <p:grpSpPr>
            <a:xfrm>
              <a:off x="1307459" y="1744527"/>
              <a:ext cx="348568" cy="348541"/>
              <a:chOff x="-65131525" y="1914325"/>
              <a:chExt cx="316650" cy="316625"/>
            </a:xfrm>
          </p:grpSpPr>
          <p:sp>
            <p:nvSpPr>
              <p:cNvPr id="380" name="Google Shape;380;p31"/>
              <p:cNvSpPr/>
              <p:nvPr/>
            </p:nvSpPr>
            <p:spPr>
              <a:xfrm>
                <a:off x="-65024400" y="1949750"/>
                <a:ext cx="103175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9894" extrusionOk="0">
                    <a:moveTo>
                      <a:pt x="2048" y="1"/>
                    </a:moveTo>
                    <a:cubicBezTo>
                      <a:pt x="1859" y="1"/>
                      <a:pt x="1638" y="190"/>
                      <a:pt x="1638" y="379"/>
                    </a:cubicBezTo>
                    <a:lnTo>
                      <a:pt x="1638" y="851"/>
                    </a:lnTo>
                    <a:cubicBezTo>
                      <a:pt x="725" y="1040"/>
                      <a:pt x="0" y="1891"/>
                      <a:pt x="0" y="2868"/>
                    </a:cubicBezTo>
                    <a:cubicBezTo>
                      <a:pt x="0" y="3970"/>
                      <a:pt x="977" y="4632"/>
                      <a:pt x="1827" y="5262"/>
                    </a:cubicBezTo>
                    <a:cubicBezTo>
                      <a:pt x="2552" y="5829"/>
                      <a:pt x="3308" y="6333"/>
                      <a:pt x="3308" y="6995"/>
                    </a:cubicBezTo>
                    <a:cubicBezTo>
                      <a:pt x="3308" y="7656"/>
                      <a:pt x="2772" y="8255"/>
                      <a:pt x="2079" y="8255"/>
                    </a:cubicBezTo>
                    <a:cubicBezTo>
                      <a:pt x="1418" y="8255"/>
                      <a:pt x="851" y="7688"/>
                      <a:pt x="851" y="6995"/>
                    </a:cubicBezTo>
                    <a:cubicBezTo>
                      <a:pt x="851" y="6774"/>
                      <a:pt x="662" y="6617"/>
                      <a:pt x="441" y="6617"/>
                    </a:cubicBezTo>
                    <a:cubicBezTo>
                      <a:pt x="189" y="6617"/>
                      <a:pt x="32" y="6806"/>
                      <a:pt x="32" y="6995"/>
                    </a:cubicBezTo>
                    <a:cubicBezTo>
                      <a:pt x="32" y="7971"/>
                      <a:pt x="756" y="8854"/>
                      <a:pt x="1701" y="9011"/>
                    </a:cubicBezTo>
                    <a:lnTo>
                      <a:pt x="1701" y="9484"/>
                    </a:lnTo>
                    <a:cubicBezTo>
                      <a:pt x="1701" y="9704"/>
                      <a:pt x="1890" y="9893"/>
                      <a:pt x="2079" y="9893"/>
                    </a:cubicBezTo>
                    <a:cubicBezTo>
                      <a:pt x="2268" y="9893"/>
                      <a:pt x="2489" y="9704"/>
                      <a:pt x="2489" y="9484"/>
                    </a:cubicBezTo>
                    <a:lnTo>
                      <a:pt x="2489" y="9011"/>
                    </a:lnTo>
                    <a:cubicBezTo>
                      <a:pt x="3434" y="8791"/>
                      <a:pt x="4127" y="7971"/>
                      <a:pt x="4127" y="6995"/>
                    </a:cubicBezTo>
                    <a:cubicBezTo>
                      <a:pt x="4127" y="5892"/>
                      <a:pt x="3151" y="5231"/>
                      <a:pt x="2331" y="4600"/>
                    </a:cubicBezTo>
                    <a:cubicBezTo>
                      <a:pt x="1575" y="4033"/>
                      <a:pt x="819" y="3529"/>
                      <a:pt x="819" y="2868"/>
                    </a:cubicBezTo>
                    <a:cubicBezTo>
                      <a:pt x="788" y="2143"/>
                      <a:pt x="1386" y="1607"/>
                      <a:pt x="2048" y="1607"/>
                    </a:cubicBezTo>
                    <a:cubicBezTo>
                      <a:pt x="2709" y="1607"/>
                      <a:pt x="3277" y="2143"/>
                      <a:pt x="3277" y="2868"/>
                    </a:cubicBezTo>
                    <a:cubicBezTo>
                      <a:pt x="3277" y="3088"/>
                      <a:pt x="3466" y="3246"/>
                      <a:pt x="3686" y="3246"/>
                    </a:cubicBezTo>
                    <a:cubicBezTo>
                      <a:pt x="3938" y="3246"/>
                      <a:pt x="4096" y="3057"/>
                      <a:pt x="4096" y="2868"/>
                    </a:cubicBezTo>
                    <a:cubicBezTo>
                      <a:pt x="4096" y="1891"/>
                      <a:pt x="3371" y="1009"/>
                      <a:pt x="2426" y="851"/>
                    </a:cubicBezTo>
                    <a:lnTo>
                      <a:pt x="2426" y="379"/>
                    </a:lnTo>
                    <a:cubicBezTo>
                      <a:pt x="2426" y="158"/>
                      <a:pt x="2237" y="1"/>
                      <a:pt x="204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3F3"/>
                  </a:solidFill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-65131525" y="1914325"/>
                <a:ext cx="316650" cy="316625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65" extrusionOk="0">
                    <a:moveTo>
                      <a:pt x="6333" y="819"/>
                    </a:moveTo>
                    <a:cubicBezTo>
                      <a:pt x="9357" y="819"/>
                      <a:pt x="11846" y="3308"/>
                      <a:pt x="11846" y="6332"/>
                    </a:cubicBezTo>
                    <a:cubicBezTo>
                      <a:pt x="11846" y="9357"/>
                      <a:pt x="9357" y="11846"/>
                      <a:pt x="6333" y="11846"/>
                    </a:cubicBezTo>
                    <a:cubicBezTo>
                      <a:pt x="3308" y="11846"/>
                      <a:pt x="819" y="9357"/>
                      <a:pt x="819" y="6332"/>
                    </a:cubicBezTo>
                    <a:cubicBezTo>
                      <a:pt x="819" y="3308"/>
                      <a:pt x="3308" y="819"/>
                      <a:pt x="6333" y="819"/>
                    </a:cubicBezTo>
                    <a:close/>
                    <a:moveTo>
                      <a:pt x="6333" y="0"/>
                    </a:moveTo>
                    <a:cubicBezTo>
                      <a:pt x="2836" y="0"/>
                      <a:pt x="0" y="2835"/>
                      <a:pt x="0" y="6332"/>
                    </a:cubicBezTo>
                    <a:cubicBezTo>
                      <a:pt x="0" y="9830"/>
                      <a:pt x="2836" y="12665"/>
                      <a:pt x="6333" y="12665"/>
                    </a:cubicBezTo>
                    <a:cubicBezTo>
                      <a:pt x="9830" y="12665"/>
                      <a:pt x="12665" y="9830"/>
                      <a:pt x="12665" y="6332"/>
                    </a:cubicBezTo>
                    <a:cubicBezTo>
                      <a:pt x="12665" y="2835"/>
                      <a:pt x="9830" y="0"/>
                      <a:pt x="633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3F3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65913" y="2190872"/>
            <a:ext cx="1566422" cy="1579418"/>
            <a:chOff x="5215965" y="1517072"/>
            <a:chExt cx="1566422" cy="1579418"/>
          </a:xfrm>
        </p:grpSpPr>
        <p:sp>
          <p:nvSpPr>
            <p:cNvPr id="18" name="Google Shape;323;p29"/>
            <p:cNvSpPr/>
            <p:nvPr/>
          </p:nvSpPr>
          <p:spPr>
            <a:xfrm>
              <a:off x="5215965" y="2548596"/>
              <a:ext cx="1562700" cy="547894"/>
            </a:xfrm>
            <a:prstGeom prst="rect">
              <a:avLst/>
            </a:prstGeom>
            <a:solidFill>
              <a:srgbClr val="7A331B">
                <a:alpha val="3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SG" dirty="0" smtClean="0">
                  <a:solidFill>
                    <a:schemeClr val="bg1"/>
                  </a:solidFill>
                  <a:latin typeface="Fira Sans Extra Condensed Medium" charset="0"/>
                </a:rPr>
                <a:t>3. Storey of flat</a:t>
              </a:r>
              <a:endParaRPr lang="en-SG" dirty="0">
                <a:solidFill>
                  <a:schemeClr val="bg1"/>
                </a:solidFill>
                <a:latin typeface="Fira Sans Extra Condensed Medium" charset="0"/>
              </a:endParaRPr>
            </a:p>
          </p:txBody>
        </p:sp>
        <p:sp>
          <p:nvSpPr>
            <p:cNvPr id="19" name="Google Shape;325;p29"/>
            <p:cNvSpPr/>
            <p:nvPr/>
          </p:nvSpPr>
          <p:spPr>
            <a:xfrm>
              <a:off x="5217051" y="1517072"/>
              <a:ext cx="1562700" cy="519546"/>
            </a:xfrm>
            <a:prstGeom prst="rect">
              <a:avLst/>
            </a:prstGeom>
            <a:solidFill>
              <a:srgbClr val="250807">
                <a:alpha val="5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dirty="0" smtClean="0">
                  <a:solidFill>
                    <a:schemeClr val="bg1"/>
                  </a:solidFill>
                  <a:latin typeface="Fira Sans Extra Condensed Medium" charset="0"/>
                </a:rPr>
                <a:t>1. Floor Area</a:t>
              </a:r>
              <a:endParaRPr dirty="0">
                <a:solidFill>
                  <a:schemeClr val="bg1"/>
                </a:solidFill>
                <a:latin typeface="Fira Sans Extra Condensed Medium" charset="0"/>
              </a:endParaRPr>
            </a:p>
          </p:txBody>
        </p:sp>
        <p:sp>
          <p:nvSpPr>
            <p:cNvPr id="21" name="Google Shape;329;p29"/>
            <p:cNvSpPr/>
            <p:nvPr/>
          </p:nvSpPr>
          <p:spPr>
            <a:xfrm>
              <a:off x="5219687" y="2029778"/>
              <a:ext cx="1562700" cy="519458"/>
            </a:xfrm>
            <a:prstGeom prst="rect">
              <a:avLst/>
            </a:prstGeom>
            <a:solidFill>
              <a:srgbClr val="7A331B">
                <a:alpha val="5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SG" dirty="0" smtClean="0">
                  <a:solidFill>
                    <a:schemeClr val="bg1"/>
                  </a:solidFill>
                  <a:latin typeface="Fira Sans Extra Condensed Medium" charset="0"/>
                </a:rPr>
                <a:t>2. Remaining Lease</a:t>
              </a:r>
              <a:endParaRPr lang="en-SG" dirty="0">
                <a:solidFill>
                  <a:schemeClr val="bg1"/>
                </a:solidFill>
                <a:latin typeface="Fira Sans Extra Condensed Medium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36291" y="2190943"/>
            <a:ext cx="1566422" cy="2639290"/>
            <a:chOff x="4828036" y="1759526"/>
            <a:chExt cx="1566422" cy="2639290"/>
          </a:xfrm>
        </p:grpSpPr>
        <p:grpSp>
          <p:nvGrpSpPr>
            <p:cNvPr id="24" name="Group 23"/>
            <p:cNvGrpSpPr/>
            <p:nvPr/>
          </p:nvGrpSpPr>
          <p:grpSpPr>
            <a:xfrm>
              <a:off x="4828036" y="1759526"/>
              <a:ext cx="1566422" cy="2098963"/>
              <a:chOff x="5222892" y="1517072"/>
              <a:chExt cx="1566422" cy="2098963"/>
            </a:xfrm>
          </p:grpSpPr>
          <p:sp>
            <p:nvSpPr>
              <p:cNvPr id="25" name="Google Shape;323;p29"/>
              <p:cNvSpPr/>
              <p:nvPr/>
            </p:nvSpPr>
            <p:spPr>
              <a:xfrm>
                <a:off x="5222892" y="3068141"/>
                <a:ext cx="1562700" cy="547894"/>
              </a:xfrm>
              <a:prstGeom prst="rect">
                <a:avLst/>
              </a:prstGeom>
              <a:solidFill>
                <a:srgbClr val="7A331B">
                  <a:alpha val="3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SG" dirty="0" smtClean="0">
                    <a:solidFill>
                      <a:schemeClr val="bg1"/>
                    </a:solidFill>
                    <a:latin typeface="Fira Sans Extra Condensed Medium" charset="0"/>
                  </a:rPr>
                  <a:t>4. West</a:t>
                </a:r>
                <a:endParaRPr lang="en-SG" dirty="0">
                  <a:solidFill>
                    <a:schemeClr val="bg1"/>
                  </a:solidFill>
                  <a:latin typeface="Fira Sans Extra Condensed Medium" charset="0"/>
                </a:endParaRPr>
              </a:p>
            </p:txBody>
          </p:sp>
          <p:sp>
            <p:nvSpPr>
              <p:cNvPr id="26" name="Google Shape;325;p29"/>
              <p:cNvSpPr/>
              <p:nvPr/>
            </p:nvSpPr>
            <p:spPr>
              <a:xfrm>
                <a:off x="5223978" y="1517072"/>
                <a:ext cx="1562700" cy="519546"/>
              </a:xfrm>
              <a:prstGeom prst="rect">
                <a:avLst/>
              </a:prstGeom>
              <a:solidFill>
                <a:srgbClr val="250807">
                  <a:alpha val="5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dirty="0" smtClean="0">
                    <a:solidFill>
                      <a:schemeClr val="bg1"/>
                    </a:solidFill>
                    <a:latin typeface="Fira Sans Extra Condensed Medium" charset="0"/>
                  </a:rPr>
                  <a:t>1. Central </a:t>
                </a:r>
                <a:endParaRPr dirty="0">
                  <a:solidFill>
                    <a:schemeClr val="bg1"/>
                  </a:solidFill>
                  <a:latin typeface="Fira Sans Extra Condensed Medium" charset="0"/>
                </a:endParaRPr>
              </a:p>
            </p:txBody>
          </p:sp>
          <p:sp>
            <p:nvSpPr>
              <p:cNvPr id="27" name="Google Shape;329;p29"/>
              <p:cNvSpPr/>
              <p:nvPr/>
            </p:nvSpPr>
            <p:spPr>
              <a:xfrm>
                <a:off x="5226614" y="2029778"/>
                <a:ext cx="1562700" cy="519458"/>
              </a:xfrm>
              <a:prstGeom prst="rect">
                <a:avLst/>
              </a:prstGeom>
              <a:solidFill>
                <a:srgbClr val="7A331B">
                  <a:alpha val="53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SG" dirty="0" smtClean="0">
                    <a:solidFill>
                      <a:schemeClr val="bg1"/>
                    </a:solidFill>
                    <a:latin typeface="Fira Sans Extra Condensed Medium" charset="0"/>
                  </a:rPr>
                  <a:t>2. East</a:t>
                </a:r>
                <a:endParaRPr lang="en-SG" dirty="0">
                  <a:solidFill>
                    <a:schemeClr val="bg1"/>
                  </a:solidFill>
                  <a:latin typeface="Fira Sans Extra Condensed Medium" charset="0"/>
                </a:endParaRPr>
              </a:p>
            </p:txBody>
          </p:sp>
        </p:grpSp>
        <p:sp>
          <p:nvSpPr>
            <p:cNvPr id="28" name="Google Shape;327;p29"/>
            <p:cNvSpPr/>
            <p:nvPr/>
          </p:nvSpPr>
          <p:spPr>
            <a:xfrm>
              <a:off x="4828039" y="2777836"/>
              <a:ext cx="1562700" cy="540329"/>
            </a:xfrm>
            <a:prstGeom prst="rect">
              <a:avLst/>
            </a:prstGeom>
            <a:solidFill>
              <a:srgbClr val="B79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SG" dirty="0" smtClean="0">
                  <a:solidFill>
                    <a:schemeClr val="bg1"/>
                  </a:solidFill>
                  <a:latin typeface="Fira Sans Extra Condensed Medium" charset="0"/>
                </a:rPr>
                <a:t>3. North-East</a:t>
              </a:r>
              <a:endParaRPr lang="en-SG" dirty="0">
                <a:solidFill>
                  <a:schemeClr val="bg1"/>
                </a:solidFill>
                <a:latin typeface="Fira Sans Extra Condensed Medium" charset="0"/>
              </a:endParaRPr>
            </a:p>
          </p:txBody>
        </p:sp>
        <p:sp>
          <p:nvSpPr>
            <p:cNvPr id="29" name="Google Shape;323;p29"/>
            <p:cNvSpPr/>
            <p:nvPr/>
          </p:nvSpPr>
          <p:spPr>
            <a:xfrm>
              <a:off x="4828036" y="3850922"/>
              <a:ext cx="1562700" cy="547894"/>
            </a:xfrm>
            <a:prstGeom prst="rect">
              <a:avLst/>
            </a:prstGeom>
            <a:solidFill>
              <a:srgbClr val="7A331B">
                <a:alpha val="32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SG" dirty="0" smtClean="0">
                  <a:solidFill>
                    <a:schemeClr val="bg1"/>
                  </a:solidFill>
                  <a:latin typeface="Fira Sans Extra Condensed Medium" charset="0"/>
                </a:rPr>
                <a:t>5. North</a:t>
              </a:r>
              <a:endParaRPr lang="en-SG" dirty="0">
                <a:solidFill>
                  <a:schemeClr val="bg1"/>
                </a:solidFill>
                <a:latin typeface="Fira Sans Extra Condensed Medium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>
            <a:spLocks noGrp="1"/>
          </p:cNvSpPr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FUTURE</a:t>
            </a:r>
            <a:endParaRPr dirty="0"/>
          </a:p>
        </p:txBody>
      </p:sp>
      <p:sp>
        <p:nvSpPr>
          <p:cNvPr id="285" name="Google Shape;285;p27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286" name="Google Shape;286;p27"/>
          <p:cNvSpPr txBox="1">
            <a:spLocks noGrp="1"/>
          </p:cNvSpPr>
          <p:nvPr>
            <p:ph type="subTitle" idx="1"/>
          </p:nvPr>
        </p:nvSpPr>
        <p:spPr>
          <a:xfrm>
            <a:off x="3146040" y="2943600"/>
            <a:ext cx="3780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dirty="0" smtClean="0"/>
              <a:t>Future Work</a:t>
            </a:r>
            <a:endParaRPr sz="2000" dirty="0"/>
          </a:p>
        </p:txBody>
      </p:sp>
      <p:sp>
        <p:nvSpPr>
          <p:cNvPr id="287" name="Google Shape;287;p27"/>
          <p:cNvSpPr txBox="1">
            <a:spLocks noGrp="1"/>
          </p:cNvSpPr>
          <p:nvPr>
            <p:ph type="subTitle" idx="2"/>
          </p:nvPr>
        </p:nvSpPr>
        <p:spPr>
          <a:xfrm>
            <a:off x="3180676" y="3280899"/>
            <a:ext cx="4321560" cy="785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 smtClean="0"/>
              <a:t>Availability of market, good schools, proximity of transport lines could be incorporated into the study of HDB Flats Resale prices. 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"/>
          <p:cNvSpPr txBox="1">
            <a:spLocks noGrp="1"/>
          </p:cNvSpPr>
          <p:nvPr>
            <p:ph type="ctrTitle"/>
          </p:nvPr>
        </p:nvSpPr>
        <p:spPr>
          <a:xfrm>
            <a:off x="0" y="586377"/>
            <a:ext cx="91440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THANK YOU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12" name="Google Shape;512;p37"/>
          <p:cNvSpPr/>
          <p:nvPr/>
        </p:nvSpPr>
        <p:spPr>
          <a:xfrm>
            <a:off x="4042832" y="2455977"/>
            <a:ext cx="214638" cy="204979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GitHub-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251" y="2432887"/>
            <a:ext cx="284018" cy="284018"/>
          </a:xfrm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401293" y="2094967"/>
            <a:ext cx="2286000" cy="526473"/>
          </a:xfrm>
        </p:spPr>
        <p:txBody>
          <a:bodyPr/>
          <a:lstStyle/>
          <a:p>
            <a:r>
              <a:rPr lang="en-SG" dirty="0" smtClean="0"/>
              <a:t>Follow Project Updates on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94899" y="3159096"/>
            <a:ext cx="3065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Fira Sans Condensed Light" charset="0"/>
              </a:rPr>
              <a:t>https://www.linkedin.com/in/syleo</a:t>
            </a:r>
            <a:r>
              <a:rPr lang="en-US" sz="1200" dirty="0" smtClean="0">
                <a:solidFill>
                  <a:schemeClr val="bg1"/>
                </a:solidFill>
                <a:latin typeface="Fira Sans Condensed Light" charset="0"/>
              </a:rPr>
              <a:t>/</a:t>
            </a:r>
            <a:endParaRPr lang="en-SG" sz="1200" dirty="0" smtClean="0">
              <a:solidFill>
                <a:schemeClr val="bg1"/>
              </a:solidFill>
              <a:latin typeface="Fira Sans Condensed Light" charset="0"/>
            </a:endParaRPr>
          </a:p>
          <a:p>
            <a:pPr algn="ctr"/>
            <a:r>
              <a:rPr lang="en-SG" sz="1200" dirty="0" smtClean="0">
                <a:solidFill>
                  <a:schemeClr val="bg1"/>
                </a:solidFill>
                <a:latin typeface="Fira Sans Condensed Light" charset="0"/>
              </a:rPr>
              <a:t>https</a:t>
            </a:r>
            <a:r>
              <a:rPr lang="en-SG" sz="1200" dirty="0" smtClean="0">
                <a:solidFill>
                  <a:schemeClr val="bg1"/>
                </a:solidFill>
                <a:latin typeface="Fira Sans Condensed Light" charset="0"/>
              </a:rPr>
              <a:t>://</a:t>
            </a:r>
            <a:r>
              <a:rPr lang="en-SG" sz="1200" dirty="0" smtClean="0">
                <a:solidFill>
                  <a:schemeClr val="bg1"/>
                </a:solidFill>
                <a:latin typeface="Fira Sans Condensed Light" charset="0"/>
              </a:rPr>
              <a:t>github.com/syleo22/SiuYin_Projects</a:t>
            </a:r>
          </a:p>
          <a:p>
            <a:pPr algn="ctr"/>
            <a:r>
              <a:rPr lang="en-SG" sz="1200" dirty="0" smtClean="0">
                <a:solidFill>
                  <a:schemeClr val="bg1"/>
                </a:solidFill>
                <a:latin typeface="Fira Sans Condensed Light" charset="0"/>
              </a:rPr>
              <a:t>syleo22@gmail.com</a:t>
            </a:r>
          </a:p>
          <a:p>
            <a:pPr algn="ctr"/>
            <a:endParaRPr lang="en-SG" sz="1200" dirty="0" smtClean="0">
              <a:solidFill>
                <a:schemeClr val="bg1"/>
              </a:solidFill>
              <a:latin typeface="Fira Sans Condensed Light" charset="0"/>
            </a:endParaRPr>
          </a:p>
          <a:p>
            <a:pPr algn="ctr"/>
            <a:endParaRPr lang="en-US" sz="1200" dirty="0">
              <a:solidFill>
                <a:schemeClr val="bg1"/>
              </a:solidFill>
              <a:latin typeface="Fira Sans Condensed Light" charset="0"/>
            </a:endParaRPr>
          </a:p>
        </p:txBody>
      </p:sp>
      <p:pic>
        <p:nvPicPr>
          <p:cNvPr id="5122" name="Picture 2" descr="Gmail Logo Icon of Glyph style - Available in SVG, PNG, EPS, AI &amp; Icon font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86901" y="2436975"/>
            <a:ext cx="285461" cy="2854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SG" dirty="0" smtClean="0"/>
              <a:t>APPENDIX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ctrTitle" idx="2"/>
          </p:nvPr>
        </p:nvSpPr>
        <p:spPr>
          <a:xfrm>
            <a:off x="233439" y="235528"/>
            <a:ext cx="2200500" cy="602673"/>
          </a:xfrm>
        </p:spPr>
        <p:txBody>
          <a:bodyPr/>
          <a:lstStyle/>
          <a:p>
            <a:r>
              <a:rPr lang="en-SG" dirty="0" smtClean="0"/>
              <a:t>Appendix- </a:t>
            </a:r>
            <a:br>
              <a:rPr lang="en-SG" dirty="0" smtClean="0"/>
            </a:br>
            <a:r>
              <a:rPr lang="en-SG" dirty="0" smtClean="0"/>
              <a:t>Town Definition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33714" y="665733"/>
            <a:ext cx="11988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smtClean="0"/>
              <a:t>North</a:t>
            </a:r>
          </a:p>
          <a:p>
            <a:pPr lvl="0"/>
            <a:r>
              <a:rPr lang="en-US" sz="1200" dirty="0" err="1" smtClean="0">
                <a:solidFill>
                  <a:schemeClr val="tx1"/>
                </a:solidFill>
                <a:hlinkClick r:id="rId2"/>
              </a:rPr>
              <a:t>Sembawang</a:t>
            </a:r>
            <a:endParaRPr lang="en-US" sz="1200" dirty="0" smtClean="0">
              <a:solidFill>
                <a:schemeClr val="tx1"/>
              </a:solidFill>
            </a:endParaRPr>
          </a:p>
          <a:p>
            <a:pPr lvl="0"/>
            <a:r>
              <a:rPr lang="en-US" sz="1200" dirty="0" smtClean="0">
                <a:solidFill>
                  <a:schemeClr val="tx1"/>
                </a:solidFill>
                <a:hlinkClick r:id="rId3"/>
              </a:rPr>
              <a:t>Woodlands</a:t>
            </a:r>
            <a:endParaRPr lang="en-US" sz="1200" dirty="0" smtClean="0">
              <a:solidFill>
                <a:schemeClr val="tx1"/>
              </a:solidFill>
            </a:endParaRPr>
          </a:p>
          <a:p>
            <a:pPr lvl="0"/>
            <a:r>
              <a:rPr lang="en-US" sz="1200" dirty="0" err="1" smtClean="0">
                <a:solidFill>
                  <a:schemeClr val="tx1"/>
                </a:solidFill>
                <a:hlinkClick r:id="rId4"/>
              </a:rPr>
              <a:t>Yishun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8989" y="1070463"/>
            <a:ext cx="1309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smtClean="0"/>
              <a:t>North-East</a:t>
            </a:r>
          </a:p>
          <a:p>
            <a:pPr lvl="0"/>
            <a:r>
              <a:rPr lang="en-US" sz="1200" dirty="0" err="1" smtClean="0">
                <a:hlinkClick r:id="rId5"/>
              </a:rPr>
              <a:t>Ang</a:t>
            </a:r>
            <a:r>
              <a:rPr lang="en-US" sz="1200" dirty="0" smtClean="0">
                <a:hlinkClick r:id="rId5"/>
              </a:rPr>
              <a:t> Mo Kio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6"/>
              </a:rPr>
              <a:t>Hougang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7"/>
              </a:rPr>
              <a:t>Punggol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8"/>
              </a:rPr>
              <a:t>Sengkang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9"/>
              </a:rPr>
              <a:t>Serangoon</a:t>
            </a:r>
            <a:endParaRPr lang="en-US" sz="12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6157047" y="2238080"/>
            <a:ext cx="228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200" b="1" dirty="0" smtClean="0"/>
              <a:t>East</a:t>
            </a:r>
          </a:p>
          <a:p>
            <a:pPr lvl="0"/>
            <a:r>
              <a:rPr lang="en-US" sz="1200" dirty="0" err="1" smtClean="0">
                <a:hlinkClick r:id="rId10"/>
              </a:rPr>
              <a:t>Bedok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11"/>
              </a:rPr>
              <a:t>Pasir</a:t>
            </a:r>
            <a:r>
              <a:rPr lang="en-US" sz="1200" dirty="0" smtClean="0">
                <a:hlinkClick r:id="rId11"/>
              </a:rPr>
              <a:t> </a:t>
            </a:r>
            <a:r>
              <a:rPr lang="en-US" sz="1200" dirty="0" err="1" smtClean="0">
                <a:hlinkClick r:id="rId11"/>
              </a:rPr>
              <a:t>Ris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12"/>
              </a:rPr>
              <a:t>Tampines</a:t>
            </a:r>
            <a:endParaRPr lang="en-US" sz="1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231612" y="1647942"/>
            <a:ext cx="15739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smtClean="0"/>
              <a:t>West</a:t>
            </a:r>
          </a:p>
          <a:p>
            <a:pPr lvl="0"/>
            <a:r>
              <a:rPr lang="en-US" sz="1200" dirty="0" smtClean="0">
                <a:hlinkClick r:id="rId13"/>
              </a:rPr>
              <a:t>Bukit </a:t>
            </a:r>
            <a:r>
              <a:rPr lang="en-US" sz="1200" dirty="0" err="1" smtClean="0">
                <a:hlinkClick r:id="rId13"/>
              </a:rPr>
              <a:t>Batok</a:t>
            </a:r>
            <a:endParaRPr lang="en-US" sz="1200" dirty="0" smtClean="0"/>
          </a:p>
          <a:p>
            <a:pPr lvl="0"/>
            <a:r>
              <a:rPr lang="en-US" sz="1200" dirty="0" smtClean="0">
                <a:hlinkClick r:id="rId14"/>
              </a:rPr>
              <a:t>Bukit </a:t>
            </a:r>
            <a:r>
              <a:rPr lang="en-US" sz="1200" dirty="0" err="1" smtClean="0">
                <a:hlinkClick r:id="rId14"/>
              </a:rPr>
              <a:t>Panjang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15"/>
              </a:rPr>
              <a:t>Choa</a:t>
            </a:r>
            <a:r>
              <a:rPr lang="en-US" sz="1200" dirty="0" smtClean="0">
                <a:hlinkClick r:id="rId15"/>
              </a:rPr>
              <a:t> Chu Kang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16"/>
              </a:rPr>
              <a:t>Clementi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17"/>
              </a:rPr>
              <a:t>Jurong</a:t>
            </a:r>
            <a:r>
              <a:rPr lang="en-US" sz="1200" dirty="0" smtClean="0">
                <a:hlinkClick r:id="rId17"/>
              </a:rPr>
              <a:t> East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18"/>
              </a:rPr>
              <a:t>Jurong</a:t>
            </a:r>
            <a:r>
              <a:rPr lang="en-US" sz="1200" dirty="0" smtClean="0">
                <a:hlinkClick r:id="rId18"/>
              </a:rPr>
              <a:t> West</a:t>
            </a:r>
            <a:endParaRPr lang="en-US" sz="1200" dirty="0" smtClean="0"/>
          </a:p>
          <a:p>
            <a:pPr lvl="0"/>
            <a:r>
              <a:rPr lang="en-US" sz="1200" dirty="0" smtClean="0">
                <a:hlinkClick r:id="rId19"/>
              </a:rPr>
              <a:t>Tengah</a:t>
            </a:r>
            <a:endParaRPr lang="en-US" sz="12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3372716" y="2473937"/>
            <a:ext cx="15456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smtClean="0"/>
              <a:t>Central</a:t>
            </a:r>
          </a:p>
          <a:p>
            <a:pPr lvl="0"/>
            <a:r>
              <a:rPr lang="en-US" sz="1200" dirty="0" err="1" smtClean="0">
                <a:hlinkClick r:id="rId20"/>
              </a:rPr>
              <a:t>Bishan</a:t>
            </a:r>
            <a:endParaRPr lang="en-US" sz="1200" dirty="0" smtClean="0"/>
          </a:p>
          <a:p>
            <a:pPr lvl="0"/>
            <a:r>
              <a:rPr lang="en-US" sz="1200" dirty="0" smtClean="0">
                <a:hlinkClick r:id="rId21"/>
              </a:rPr>
              <a:t>Bukit </a:t>
            </a:r>
            <a:r>
              <a:rPr lang="en-US" sz="1200" dirty="0" err="1" smtClean="0">
                <a:hlinkClick r:id="rId21"/>
              </a:rPr>
              <a:t>Merah</a:t>
            </a:r>
            <a:endParaRPr lang="en-US" sz="1200" dirty="0" smtClean="0"/>
          </a:p>
          <a:p>
            <a:pPr lvl="0"/>
            <a:r>
              <a:rPr lang="en-US" sz="1200" dirty="0" smtClean="0">
                <a:hlinkClick r:id="rId22"/>
              </a:rPr>
              <a:t>Bukit </a:t>
            </a:r>
            <a:r>
              <a:rPr lang="en-US" sz="1200" dirty="0" err="1" smtClean="0">
                <a:hlinkClick r:id="rId22"/>
              </a:rPr>
              <a:t>Timah</a:t>
            </a:r>
            <a:endParaRPr lang="en-US" sz="1200" dirty="0" smtClean="0"/>
          </a:p>
          <a:p>
            <a:pPr lvl="0"/>
            <a:r>
              <a:rPr lang="en-US" sz="1200" dirty="0" smtClean="0">
                <a:hlinkClick r:id="rId23"/>
              </a:rPr>
              <a:t>Central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24"/>
              </a:rPr>
              <a:t>Geylang</a:t>
            </a:r>
            <a:endParaRPr lang="en-US" sz="1200" dirty="0" smtClean="0"/>
          </a:p>
          <a:p>
            <a:pPr lvl="0"/>
            <a:r>
              <a:rPr lang="en-US" sz="1200" dirty="0" err="1" smtClean="0">
                <a:hlinkClick r:id="rId25"/>
              </a:rPr>
              <a:t>Kallang</a:t>
            </a:r>
            <a:r>
              <a:rPr lang="en-US" sz="1200" dirty="0" smtClean="0">
                <a:hlinkClick r:id="rId25"/>
              </a:rPr>
              <a:t>/ Whampoa</a:t>
            </a:r>
            <a:endParaRPr lang="en-US" sz="1200" dirty="0" smtClean="0"/>
          </a:p>
          <a:p>
            <a:pPr lvl="0"/>
            <a:r>
              <a:rPr lang="en-US" sz="1200" dirty="0" smtClean="0">
                <a:hlinkClick r:id="rId26"/>
              </a:rPr>
              <a:t>Marine Parade</a:t>
            </a:r>
            <a:endParaRPr lang="en-US" sz="1200" dirty="0" smtClean="0"/>
          </a:p>
          <a:p>
            <a:pPr lvl="0"/>
            <a:r>
              <a:rPr lang="en-US" sz="1200" dirty="0" smtClean="0">
                <a:hlinkClick r:id="rId27"/>
              </a:rPr>
              <a:t>Queenstown</a:t>
            </a:r>
            <a:endParaRPr lang="en-US" sz="1200" dirty="0" smtClean="0"/>
          </a:p>
          <a:p>
            <a:pPr lvl="0"/>
            <a:r>
              <a:rPr lang="en-US" sz="1200" dirty="0" smtClean="0">
                <a:hlinkClick r:id="rId28"/>
              </a:rPr>
              <a:t>Toa </a:t>
            </a:r>
            <a:r>
              <a:rPr lang="en-US" sz="1200" dirty="0" err="1" smtClean="0">
                <a:hlinkClick r:id="rId28"/>
              </a:rPr>
              <a:t>Payoh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ctrTitle"/>
          </p:nvPr>
        </p:nvSpPr>
        <p:spPr>
          <a:xfrm>
            <a:off x="4615219" y="1135625"/>
            <a:ext cx="117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Motivation</a:t>
            </a:r>
            <a:endParaRPr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title" idx="15"/>
          </p:nvPr>
        </p:nvSpPr>
        <p:spPr>
          <a:xfrm>
            <a:off x="3936429" y="1233968"/>
            <a:ext cx="68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03</a:t>
            </a:r>
            <a:endParaRPr dirty="0"/>
          </a:p>
        </p:txBody>
      </p:sp>
      <p:sp>
        <p:nvSpPr>
          <p:cNvPr id="214" name="Google Shape;214;p21"/>
          <p:cNvSpPr txBox="1">
            <a:spLocks noGrp="1"/>
          </p:cNvSpPr>
          <p:nvPr>
            <p:ph type="ctrTitle" idx="2"/>
          </p:nvPr>
        </p:nvSpPr>
        <p:spPr>
          <a:xfrm>
            <a:off x="4600100" y="3922475"/>
            <a:ext cx="117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Conclusion</a:t>
            </a:r>
            <a:endParaRPr dirty="0"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16"/>
          </p:nvPr>
        </p:nvSpPr>
        <p:spPr>
          <a:xfrm>
            <a:off x="3959764" y="4020818"/>
            <a:ext cx="68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11</a:t>
            </a:r>
            <a:endParaRPr dirty="0"/>
          </a:p>
        </p:txBody>
      </p:sp>
      <p:sp>
        <p:nvSpPr>
          <p:cNvPr id="217" name="Google Shape;217;p21"/>
          <p:cNvSpPr txBox="1">
            <a:spLocks noGrp="1"/>
          </p:cNvSpPr>
          <p:nvPr>
            <p:ph type="ctrTitle" idx="4"/>
          </p:nvPr>
        </p:nvSpPr>
        <p:spPr>
          <a:xfrm>
            <a:off x="4615224" y="2559125"/>
            <a:ext cx="119675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Methodology</a:t>
            </a:r>
            <a:endParaRPr dirty="0"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5"/>
          </p:nvPr>
        </p:nvSpPr>
        <p:spPr>
          <a:xfrm>
            <a:off x="4622684" y="2977824"/>
            <a:ext cx="148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Project Stages</a:t>
            </a:r>
          </a:p>
          <a:p>
            <a:pPr marL="0" indent="0"/>
            <a:r>
              <a:rPr lang="es" dirty="0" smtClean="0"/>
              <a:t>Tools Used</a:t>
            </a:r>
          </a:p>
          <a:p>
            <a:pPr marL="0" indent="0"/>
            <a:r>
              <a:rPr lang="es" dirty="0" smtClean="0"/>
              <a:t>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 smtClean="0"/>
          </a:p>
        </p:txBody>
      </p:sp>
      <p:sp>
        <p:nvSpPr>
          <p:cNvPr id="219" name="Google Shape;219;p21"/>
          <p:cNvSpPr txBox="1">
            <a:spLocks noGrp="1"/>
          </p:cNvSpPr>
          <p:nvPr>
            <p:ph type="title" idx="17"/>
          </p:nvPr>
        </p:nvSpPr>
        <p:spPr>
          <a:xfrm>
            <a:off x="4121725" y="2657467"/>
            <a:ext cx="53966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06</a:t>
            </a:r>
            <a:endParaRPr dirty="0"/>
          </a:p>
        </p:txBody>
      </p:sp>
      <p:sp>
        <p:nvSpPr>
          <p:cNvPr id="220" name="Google Shape;220;p21"/>
          <p:cNvSpPr txBox="1">
            <a:spLocks noGrp="1"/>
          </p:cNvSpPr>
          <p:nvPr>
            <p:ph type="ctrTitle" idx="6"/>
          </p:nvPr>
        </p:nvSpPr>
        <p:spPr>
          <a:xfrm>
            <a:off x="7022814" y="1135625"/>
            <a:ext cx="15670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About The Project</a:t>
            </a:r>
            <a:br>
              <a:rPr lang="es" dirty="0" smtClean="0"/>
            </a:br>
            <a:r>
              <a:rPr lang="es" dirty="0" smtClean="0"/>
              <a:t>Project Goals</a:t>
            </a:r>
            <a:endParaRPr dirty="0"/>
          </a:p>
        </p:txBody>
      </p:sp>
      <p:sp>
        <p:nvSpPr>
          <p:cNvPr id="221" name="Google Shape;221;p21"/>
          <p:cNvSpPr txBox="1">
            <a:spLocks noGrp="1"/>
          </p:cNvSpPr>
          <p:nvPr>
            <p:ph type="title" idx="18"/>
          </p:nvPr>
        </p:nvSpPr>
        <p:spPr>
          <a:xfrm>
            <a:off x="6570422" y="1227039"/>
            <a:ext cx="53003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04</a:t>
            </a:r>
            <a:endParaRPr dirty="0"/>
          </a:p>
        </p:txBody>
      </p:sp>
      <p:sp>
        <p:nvSpPr>
          <p:cNvPr id="222" name="Google Shape;222;p21"/>
          <p:cNvSpPr txBox="1">
            <a:spLocks noGrp="1"/>
          </p:cNvSpPr>
          <p:nvPr>
            <p:ph type="ctrTitle" idx="8"/>
          </p:nvPr>
        </p:nvSpPr>
        <p:spPr>
          <a:xfrm>
            <a:off x="7005926" y="3922475"/>
            <a:ext cx="774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Future Work</a:t>
            </a:r>
            <a:endParaRPr dirty="0"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19"/>
          </p:nvPr>
        </p:nvSpPr>
        <p:spPr>
          <a:xfrm>
            <a:off x="6456463" y="4020818"/>
            <a:ext cx="607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12</a:t>
            </a:r>
            <a:endParaRPr dirty="0"/>
          </a:p>
        </p:txBody>
      </p:sp>
      <p:sp>
        <p:nvSpPr>
          <p:cNvPr id="225" name="Google Shape;225;p21"/>
          <p:cNvSpPr txBox="1">
            <a:spLocks noGrp="1"/>
          </p:cNvSpPr>
          <p:nvPr>
            <p:ph type="ctrTitle" idx="13"/>
          </p:nvPr>
        </p:nvSpPr>
        <p:spPr>
          <a:xfrm>
            <a:off x="7022821" y="2559125"/>
            <a:ext cx="899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Results</a:t>
            </a:r>
            <a:endParaRPr dirty="0"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14"/>
          </p:nvPr>
        </p:nvSpPr>
        <p:spPr>
          <a:xfrm>
            <a:off x="7028511" y="2977824"/>
            <a:ext cx="1484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Model Comparison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Assumptions Test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title" idx="20"/>
          </p:nvPr>
        </p:nvSpPr>
        <p:spPr>
          <a:xfrm>
            <a:off x="6473438" y="2657467"/>
            <a:ext cx="607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09</a:t>
            </a:r>
            <a:endParaRPr dirty="0"/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21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ctrTitle" idx="2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MOTIVATION</a:t>
            </a:r>
            <a:endParaRPr dirty="0"/>
          </a:p>
        </p:txBody>
      </p:sp>
      <p:sp>
        <p:nvSpPr>
          <p:cNvPr id="271" name="Google Shape;271;p25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7" name="Picture 6" descr="human-nature.png"/>
          <p:cNvPicPr>
            <a:picLocks noChangeAspect="1"/>
          </p:cNvPicPr>
          <p:nvPr/>
        </p:nvPicPr>
        <p:blipFill>
          <a:blip r:embed="rId3">
            <a:lum bright="16000" contrast="-66000"/>
          </a:blip>
          <a:stretch>
            <a:fillRect/>
          </a:stretch>
        </p:blipFill>
        <p:spPr>
          <a:xfrm>
            <a:off x="797384" y="-117759"/>
            <a:ext cx="8523314" cy="5327071"/>
          </a:xfrm>
          <a:prstGeom prst="rect">
            <a:avLst/>
          </a:prstGeom>
        </p:spPr>
      </p:pic>
      <p:sp>
        <p:nvSpPr>
          <p:cNvPr id="268" name="Google Shape;268;p25"/>
          <p:cNvSpPr txBox="1">
            <a:spLocks noGrp="1"/>
          </p:cNvSpPr>
          <p:nvPr>
            <p:ph type="ctrTitle"/>
          </p:nvPr>
        </p:nvSpPr>
        <p:spPr>
          <a:xfrm>
            <a:off x="4142400" y="3884299"/>
            <a:ext cx="5001600" cy="56300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 dirty="0" smtClean="0">
                <a:solidFill>
                  <a:schemeClr val="tx1"/>
                </a:solidFill>
              </a:rPr>
              <a:t>—</a:t>
            </a:r>
            <a:r>
              <a:rPr lang="en-SG" sz="1400" dirty="0" smtClean="0">
                <a:solidFill>
                  <a:schemeClr val="tx1"/>
                </a:solidFill>
              </a:rPr>
              <a:t>Story of how Mencius’ mother moved three times to find the right place for Mencius’ upbringing.  </a:t>
            </a:r>
            <a:endParaRPr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69" name="Google Shape;269;p25"/>
          <p:cNvSpPr txBox="1">
            <a:spLocks noGrp="1"/>
          </p:cNvSpPr>
          <p:nvPr>
            <p:ph type="subTitle" idx="1"/>
          </p:nvPr>
        </p:nvSpPr>
        <p:spPr>
          <a:xfrm>
            <a:off x="4484700" y="3089564"/>
            <a:ext cx="4659300" cy="8378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 dirty="0" smtClean="0">
                <a:solidFill>
                  <a:schemeClr val="tx1"/>
                </a:solidFill>
              </a:rPr>
              <a:t>孟母三迁</a:t>
            </a:r>
            <a:endParaRPr sz="4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>
            <a:spLocks noGrp="1"/>
          </p:cNvSpPr>
          <p:nvPr>
            <p:ph type="ctrTitle"/>
          </p:nvPr>
        </p:nvSpPr>
        <p:spPr>
          <a:xfrm>
            <a:off x="1241382" y="0"/>
            <a:ext cx="2714092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chemeClr val="tx1"/>
                </a:solidFill>
              </a:rPr>
              <a:t>ABOUT THE PROJECT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61" name="Google Shape;261;p24"/>
          <p:cNvSpPr txBox="1">
            <a:spLocks noGrp="1"/>
          </p:cNvSpPr>
          <p:nvPr>
            <p:ph type="subTitle" idx="1"/>
          </p:nvPr>
        </p:nvSpPr>
        <p:spPr>
          <a:xfrm>
            <a:off x="1126156" y="2859978"/>
            <a:ext cx="515688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s" sz="1600" dirty="0" smtClean="0">
                <a:solidFill>
                  <a:schemeClr val="tx1"/>
                </a:solidFill>
              </a:rPr>
              <a:t>HDB Resale F</a:t>
            </a:r>
            <a:r>
              <a:rPr lang="en-US" sz="1600" dirty="0" smtClean="0">
                <a:solidFill>
                  <a:schemeClr val="tx1"/>
                </a:solidFill>
              </a:rPr>
              <a:t>l</a:t>
            </a:r>
            <a:r>
              <a:rPr lang="es" sz="1600" dirty="0" smtClean="0">
                <a:solidFill>
                  <a:schemeClr val="tx1"/>
                </a:solidFill>
              </a:rPr>
              <a:t>ats have always been a hot commodity.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s" sz="1600"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SG" sz="1600" dirty="0" smtClean="0">
                <a:solidFill>
                  <a:schemeClr val="tx1"/>
                </a:solidFill>
              </a:rPr>
              <a:t>What are some important factors that affect HDB Resale Prices?</a:t>
            </a:r>
            <a:endParaRPr lang="es" sz="1600"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s" sz="1600"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s" sz="1600" dirty="0" smtClean="0">
                <a:solidFill>
                  <a:schemeClr val="tx1"/>
                </a:solidFill>
              </a:rPr>
              <a:t>Families can decide better on their purchase of HDB Resale Flat.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262" name="Google Shape;262;p24"/>
          <p:cNvSpPr txBox="1">
            <a:spLocks noGrp="1"/>
          </p:cNvSpPr>
          <p:nvPr>
            <p:ph type="ctrTitle" idx="2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355" name="Google Shape;355;p30"/>
          <p:cNvSpPr txBox="1">
            <a:spLocks noGrp="1"/>
          </p:cNvSpPr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GOALS</a:t>
            </a:r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subTitle" idx="1"/>
          </p:nvPr>
        </p:nvSpPr>
        <p:spPr>
          <a:xfrm>
            <a:off x="6300975" y="3032937"/>
            <a:ext cx="2318100" cy="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dirty="0"/>
              <a:t>Goal 3</a:t>
            </a:r>
            <a:endParaRPr sz="2000" dirty="0"/>
          </a:p>
        </p:txBody>
      </p:sp>
      <p:sp>
        <p:nvSpPr>
          <p:cNvPr id="357" name="Google Shape;357;p30"/>
          <p:cNvSpPr txBox="1">
            <a:spLocks noGrp="1"/>
          </p:cNvSpPr>
          <p:nvPr>
            <p:ph type="subTitle" idx="2"/>
          </p:nvPr>
        </p:nvSpPr>
        <p:spPr>
          <a:xfrm>
            <a:off x="6314829" y="2168236"/>
            <a:ext cx="2711407" cy="724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 smtClean="0"/>
              <a:t>Predict HDB Resale Flat prices using the selected model.</a:t>
            </a:r>
            <a:endParaRPr sz="1600" dirty="0"/>
          </a:p>
        </p:txBody>
      </p:sp>
      <p:sp>
        <p:nvSpPr>
          <p:cNvPr id="358" name="Google Shape;358;p30"/>
          <p:cNvSpPr txBox="1">
            <a:spLocks noGrp="1"/>
          </p:cNvSpPr>
          <p:nvPr>
            <p:ph type="subTitle" idx="3"/>
          </p:nvPr>
        </p:nvSpPr>
        <p:spPr>
          <a:xfrm>
            <a:off x="1251400" y="3012156"/>
            <a:ext cx="2318100" cy="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dirty="0"/>
              <a:t>Goal 1</a:t>
            </a:r>
            <a:endParaRPr sz="2000" dirty="0"/>
          </a:p>
        </p:txBody>
      </p:sp>
      <p:sp>
        <p:nvSpPr>
          <p:cNvPr id="359" name="Google Shape;359;p30"/>
          <p:cNvSpPr txBox="1">
            <a:spLocks noGrp="1"/>
          </p:cNvSpPr>
          <p:nvPr>
            <p:ph type="subTitle" idx="4"/>
          </p:nvPr>
        </p:nvSpPr>
        <p:spPr>
          <a:xfrm>
            <a:off x="1251400" y="2147455"/>
            <a:ext cx="1872800" cy="8839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 smtClean="0"/>
              <a:t>Find out factors that affect prices of HDB Resale Flats.</a:t>
            </a:r>
            <a:endParaRPr sz="1600" dirty="0"/>
          </a:p>
        </p:txBody>
      </p:sp>
      <p:sp>
        <p:nvSpPr>
          <p:cNvPr id="360" name="Google Shape;360;p30"/>
          <p:cNvSpPr txBox="1">
            <a:spLocks noGrp="1"/>
          </p:cNvSpPr>
          <p:nvPr>
            <p:ph type="subTitle" idx="5"/>
          </p:nvPr>
        </p:nvSpPr>
        <p:spPr>
          <a:xfrm>
            <a:off x="3776188" y="3012156"/>
            <a:ext cx="2318100" cy="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dirty="0"/>
              <a:t>Goal 2</a:t>
            </a:r>
            <a:endParaRPr sz="2000" dirty="0"/>
          </a:p>
        </p:txBody>
      </p:sp>
      <p:sp>
        <p:nvSpPr>
          <p:cNvPr id="361" name="Google Shape;361;p30"/>
          <p:cNvSpPr txBox="1">
            <a:spLocks noGrp="1"/>
          </p:cNvSpPr>
          <p:nvPr>
            <p:ph type="subTitle" idx="6"/>
          </p:nvPr>
        </p:nvSpPr>
        <p:spPr>
          <a:xfrm>
            <a:off x="3734613" y="2105890"/>
            <a:ext cx="1890331" cy="939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 smtClean="0"/>
              <a:t>Find most suitable model that fits </a:t>
            </a:r>
            <a:r>
              <a:rPr lang="es" sz="1600" dirty="0" smtClean="0"/>
              <a:t>existing </a:t>
            </a:r>
            <a:r>
              <a:rPr lang="es" sz="1600" dirty="0" smtClean="0"/>
              <a:t>data.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4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441" name="Google Shape;441;p34"/>
          <p:cNvSpPr txBox="1">
            <a:spLocks noGrp="1"/>
          </p:cNvSpPr>
          <p:nvPr>
            <p:ph type="ctrTitle" idx="7"/>
          </p:nvPr>
        </p:nvSpPr>
        <p:spPr>
          <a:xfrm>
            <a:off x="683714" y="353291"/>
            <a:ext cx="2308867" cy="1013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tx1"/>
                </a:solidFill>
              </a:rPr>
              <a:t>PROJECT </a:t>
            </a:r>
            <a:r>
              <a:rPr lang="es" sz="2400" dirty="0" smtClean="0">
                <a:solidFill>
                  <a:schemeClr val="tx1"/>
                </a:solidFill>
              </a:rPr>
              <a:t/>
            </a:r>
            <a:br>
              <a:rPr lang="es" sz="2400" dirty="0" smtClean="0">
                <a:solidFill>
                  <a:schemeClr val="tx1"/>
                </a:solidFill>
              </a:rPr>
            </a:br>
            <a:r>
              <a:rPr lang="es" sz="2400" dirty="0" smtClean="0">
                <a:solidFill>
                  <a:schemeClr val="tx1"/>
                </a:solidFill>
              </a:rPr>
              <a:t>STAGES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442" name="Google Shape;442;p34"/>
          <p:cNvSpPr txBox="1">
            <a:spLocks noGrp="1"/>
          </p:cNvSpPr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PROJECT STAGES</a:t>
            </a:r>
            <a:endParaRPr dirty="0"/>
          </a:p>
        </p:txBody>
      </p:sp>
      <p:sp>
        <p:nvSpPr>
          <p:cNvPr id="443" name="Google Shape;443;p34"/>
          <p:cNvSpPr txBox="1">
            <a:spLocks noGrp="1"/>
          </p:cNvSpPr>
          <p:nvPr>
            <p:ph type="subTitle" idx="1"/>
          </p:nvPr>
        </p:nvSpPr>
        <p:spPr>
          <a:xfrm>
            <a:off x="3607515" y="1353527"/>
            <a:ext cx="2046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dirty="0"/>
              <a:t>Stage 1</a:t>
            </a:r>
            <a:endParaRPr sz="2000" dirty="0"/>
          </a:p>
        </p:txBody>
      </p:sp>
      <p:sp>
        <p:nvSpPr>
          <p:cNvPr id="444" name="Google Shape;444;p34"/>
          <p:cNvSpPr txBox="1">
            <a:spLocks noGrp="1"/>
          </p:cNvSpPr>
          <p:nvPr>
            <p:ph type="subTitle" idx="2"/>
          </p:nvPr>
        </p:nvSpPr>
        <p:spPr>
          <a:xfrm>
            <a:off x="3621247" y="1531499"/>
            <a:ext cx="20463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/>
              <a:t>Webscraping</a:t>
            </a:r>
            <a:endParaRPr sz="1400" dirty="0"/>
          </a:p>
        </p:txBody>
      </p:sp>
      <p:sp>
        <p:nvSpPr>
          <p:cNvPr id="445" name="Google Shape;445;p34"/>
          <p:cNvSpPr txBox="1">
            <a:spLocks noGrp="1"/>
          </p:cNvSpPr>
          <p:nvPr>
            <p:ph type="subTitle" idx="3"/>
          </p:nvPr>
        </p:nvSpPr>
        <p:spPr>
          <a:xfrm>
            <a:off x="2277874" y="2521975"/>
            <a:ext cx="2046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dirty="0"/>
              <a:t>Stage</a:t>
            </a:r>
            <a:r>
              <a:rPr lang="es" dirty="0"/>
              <a:t> </a:t>
            </a:r>
            <a:r>
              <a:rPr lang="es" sz="2000" dirty="0"/>
              <a:t>2</a:t>
            </a:r>
            <a:endParaRPr sz="2000" dirty="0"/>
          </a:p>
        </p:txBody>
      </p:sp>
      <p:sp>
        <p:nvSpPr>
          <p:cNvPr id="446" name="Google Shape;446;p34"/>
          <p:cNvSpPr txBox="1">
            <a:spLocks noGrp="1"/>
          </p:cNvSpPr>
          <p:nvPr>
            <p:ph type="subTitle" idx="4"/>
          </p:nvPr>
        </p:nvSpPr>
        <p:spPr>
          <a:xfrm>
            <a:off x="1551709" y="2706875"/>
            <a:ext cx="2772391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/>
              <a:t>Data Cleaning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/>
              <a:t>Exploratory Data Analysis</a:t>
            </a:r>
          </a:p>
        </p:txBody>
      </p:sp>
      <p:sp>
        <p:nvSpPr>
          <p:cNvPr id="447" name="Google Shape;447;p34"/>
          <p:cNvSpPr txBox="1">
            <a:spLocks noGrp="1"/>
          </p:cNvSpPr>
          <p:nvPr>
            <p:ph type="subTitle" idx="5"/>
          </p:nvPr>
        </p:nvSpPr>
        <p:spPr>
          <a:xfrm>
            <a:off x="954369" y="3849775"/>
            <a:ext cx="20463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dirty="0"/>
              <a:t>Stage 3</a:t>
            </a:r>
            <a:endParaRPr sz="2000" dirty="0"/>
          </a:p>
        </p:txBody>
      </p:sp>
      <p:sp>
        <p:nvSpPr>
          <p:cNvPr id="448" name="Google Shape;448;p34"/>
          <p:cNvSpPr txBox="1">
            <a:spLocks noGrp="1"/>
          </p:cNvSpPr>
          <p:nvPr>
            <p:ph type="subTitle" idx="6"/>
          </p:nvPr>
        </p:nvSpPr>
        <p:spPr>
          <a:xfrm>
            <a:off x="954278" y="4034675"/>
            <a:ext cx="20463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 smtClean="0"/>
              <a:t>Model Building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 smtClean="0"/>
              <a:t>Test Results</a:t>
            </a:r>
            <a:endParaRPr sz="1400" dirty="0"/>
          </a:p>
        </p:txBody>
      </p:sp>
      <p:sp>
        <p:nvSpPr>
          <p:cNvPr id="18" name="Google Shape;444;p34"/>
          <p:cNvSpPr txBox="1">
            <a:spLocks/>
          </p:cNvSpPr>
          <p:nvPr/>
        </p:nvSpPr>
        <p:spPr>
          <a:xfrm>
            <a:off x="5761892" y="1081227"/>
            <a:ext cx="3382108" cy="11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Obtain data from data.gov.sg.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r>
              <a:rPr lang="en-SG" sz="1200" dirty="0" smtClean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2000 most recent resale transactions.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444;p34"/>
          <p:cNvSpPr txBox="1">
            <a:spLocks/>
          </p:cNvSpPr>
          <p:nvPr/>
        </p:nvSpPr>
        <p:spPr>
          <a:xfrm>
            <a:off x="4402015" y="2425118"/>
            <a:ext cx="4741985" cy="117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Empty columns removed.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Flat types, Storey Range, Remaining Lease changed from object to numerical representation.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r>
              <a:rPr lang="en-SG" sz="1200" dirty="0" smtClean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Removed highly correlated variables.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r>
              <a:rPr lang="en-SG" sz="1200" dirty="0" smtClean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Log resale price to remove skew.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lang="en-SG" sz="1200" dirty="0" smtClean="0">
              <a:solidFill>
                <a:schemeClr val="bg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444;p34"/>
          <p:cNvSpPr txBox="1">
            <a:spLocks/>
          </p:cNvSpPr>
          <p:nvPr/>
        </p:nvSpPr>
        <p:spPr>
          <a:xfrm>
            <a:off x="3130061" y="3743964"/>
            <a:ext cx="6013939" cy="117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r>
              <a:rPr lang="en-SG" sz="1200" dirty="0" smtClean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Converted categorical variables (town) to dummy variable representation.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r>
              <a:rPr kumimoji="0" lang="en-SG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Compared results between Linear Regression, </a:t>
            </a:r>
            <a:r>
              <a:rPr kumimoji="0" lang="en-SG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RidgeCV</a:t>
            </a:r>
            <a:r>
              <a:rPr kumimoji="0" lang="en-SG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Regression and </a:t>
            </a:r>
            <a:r>
              <a:rPr kumimoji="0" lang="en-SG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LassoCV</a:t>
            </a:r>
            <a:r>
              <a:rPr kumimoji="0" lang="en-SG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Regression.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r>
              <a:rPr lang="en-SG" sz="1200" dirty="0" smtClean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Check test results of the final selected model. (</a:t>
            </a:r>
            <a:r>
              <a:rPr lang="en-SG" sz="1200" dirty="0" err="1" smtClean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RidgeCV</a:t>
            </a:r>
            <a:r>
              <a:rPr lang="en-SG" sz="1200" dirty="0" smtClean="0">
                <a:solidFill>
                  <a:schemeClr val="bg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regression model).</a:t>
            </a:r>
            <a:endParaRPr kumimoji="0" lang="en-SG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lang="en-SG" sz="1200" dirty="0" smtClean="0">
              <a:solidFill>
                <a:schemeClr val="bg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Font typeface="Arial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>
            <a:spLocks noGrp="1"/>
          </p:cNvSpPr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TOOLS USED</a:t>
            </a:r>
            <a:endParaRPr dirty="0"/>
          </a:p>
        </p:txBody>
      </p:sp>
      <p:sp>
        <p:nvSpPr>
          <p:cNvPr id="277" name="Google Shape;277;p26"/>
          <p:cNvSpPr txBox="1">
            <a:spLocks noGrp="1"/>
          </p:cNvSpPr>
          <p:nvPr>
            <p:ph type="sldNum" idx="12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subTitle" idx="1"/>
          </p:nvPr>
        </p:nvSpPr>
        <p:spPr>
          <a:xfrm>
            <a:off x="3139765" y="727364"/>
            <a:ext cx="3780300" cy="892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 dirty="0" smtClean="0">
                <a:solidFill>
                  <a:schemeClr val="tx1"/>
                </a:solidFill>
              </a:rPr>
              <a:t>Tools Used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1" y="4242723"/>
            <a:ext cx="907475" cy="50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Denvycom | Web Apps, Mobile Apps, Research"/>
          <p:cNvPicPr>
            <a:picLocks noChangeAspect="1" noChangeArrowheads="1"/>
          </p:cNvPicPr>
          <p:nvPr/>
        </p:nvPicPr>
        <p:blipFill>
          <a:blip r:embed="rId4"/>
          <a:srcRect l="6043" t="5997" r="58020" b="8301"/>
          <a:stretch>
            <a:fillRect/>
          </a:stretch>
        </p:blipFill>
        <p:spPr bwMode="auto">
          <a:xfrm>
            <a:off x="6650183" y="4260272"/>
            <a:ext cx="498764" cy="494820"/>
          </a:xfrm>
          <a:prstGeom prst="rect">
            <a:avLst/>
          </a:prstGeom>
          <a:noFill/>
        </p:spPr>
      </p:pic>
      <p:pic>
        <p:nvPicPr>
          <p:cNvPr id="9" name="Picture 10" descr="Python Open Labs – Web Scraping – Research Data Services Blo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5247" y="4252332"/>
            <a:ext cx="1520651" cy="513631"/>
          </a:xfrm>
          <a:prstGeom prst="rect">
            <a:avLst/>
          </a:prstGeom>
          <a:noFill/>
        </p:spPr>
      </p:pic>
      <p:pic>
        <p:nvPicPr>
          <p:cNvPr id="10" name="Picture 12" descr="Image for post"/>
          <p:cNvPicPr>
            <a:picLocks noChangeAspect="1" noChangeArrowheads="1"/>
          </p:cNvPicPr>
          <p:nvPr/>
        </p:nvPicPr>
        <p:blipFill>
          <a:blip r:embed="rId6"/>
          <a:srcRect l="53052" r="2013" b="67406"/>
          <a:stretch>
            <a:fillRect/>
          </a:stretch>
        </p:blipFill>
        <p:spPr bwMode="auto">
          <a:xfrm>
            <a:off x="4059381" y="4235097"/>
            <a:ext cx="1496291" cy="512856"/>
          </a:xfrm>
          <a:prstGeom prst="rect">
            <a:avLst/>
          </a:prstGeom>
          <a:noFill/>
        </p:spPr>
      </p:pic>
      <p:sp>
        <p:nvSpPr>
          <p:cNvPr id="49154" name="AutoShape 2" descr="pandas - Python Data Analysis Libra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AutoShape 4" descr="File:Pandas logo.sv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AutoShape 6" descr="File:Pandas logo.sv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160" name="Picture 8" descr="File:Pandas logo.sv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92964" y="3484416"/>
            <a:ext cx="1700920" cy="687677"/>
          </a:xfrm>
          <a:prstGeom prst="rect">
            <a:avLst/>
          </a:prstGeom>
          <a:noFill/>
        </p:spPr>
      </p:pic>
      <p:sp>
        <p:nvSpPr>
          <p:cNvPr id="49162" name="AutoShape 10" descr="matplotli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AutoShape 12" descr="Matplotlib: Python plotting — Matplotlib 3.3.2 docu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6" name="AutoShape 14" descr="matplotli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168" name="Picture 16" descr="matplotlib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66511" y="3544310"/>
            <a:ext cx="1350818" cy="506556"/>
          </a:xfrm>
          <a:prstGeom prst="rect">
            <a:avLst/>
          </a:prstGeom>
          <a:noFill/>
        </p:spPr>
      </p:pic>
      <p:sp>
        <p:nvSpPr>
          <p:cNvPr id="49172" name="AutoShape 20" descr="About statsmodels — stats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74" name="AutoShape 22" descr="About statsmodels — stats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76" name="AutoShape 24" descr="About statsmodels — stats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78" name="AutoShape 26" descr="statsmode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80" name="AutoShape 28" descr="statsmodel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82" name="AutoShape 30" descr="stats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84" name="AutoShape 32" descr="stats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86" name="AutoShape 34" descr="Python Web Development Services | Hire Python Expert Developers | Galaxy  Weblinks Inc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90" name="AutoShape 38" descr="About statsmodels — stats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92" name="AutoShape 40" descr="About statsmodels — stats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94" name="AutoShape 42" descr="About statsmodels — statsmod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196" name="Picture 44" descr="Image for post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46274" y="2745397"/>
            <a:ext cx="2292637" cy="698975"/>
          </a:xfrm>
          <a:prstGeom prst="rect">
            <a:avLst/>
          </a:prstGeom>
          <a:noFill/>
        </p:spPr>
      </p:pic>
      <p:pic>
        <p:nvPicPr>
          <p:cNvPr id="13314" name="Picture 2" descr="Python for Data Science - Data speaks, Python listens! - DataFlair"/>
          <p:cNvPicPr>
            <a:picLocks noChangeAspect="1" noChangeArrowheads="1"/>
          </p:cNvPicPr>
          <p:nvPr/>
        </p:nvPicPr>
        <p:blipFill>
          <a:blip r:embed="rId10"/>
          <a:srcRect l="19396" r="16968"/>
          <a:stretch>
            <a:fillRect/>
          </a:stretch>
        </p:blipFill>
        <p:spPr bwMode="auto">
          <a:xfrm>
            <a:off x="4975203" y="3539836"/>
            <a:ext cx="619760" cy="588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sldNum" idx="4294967295"/>
          </p:nvPr>
        </p:nvSpPr>
        <p:spPr>
          <a:xfrm>
            <a:off x="0" y="3984625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dirty="0"/>
          </a:p>
        </p:txBody>
      </p:sp>
      <p:sp>
        <p:nvSpPr>
          <p:cNvPr id="8" name="Google Shape;276;p26"/>
          <p:cNvSpPr txBox="1">
            <a:spLocks/>
          </p:cNvSpPr>
          <p:nvPr/>
        </p:nvSpPr>
        <p:spPr>
          <a:xfrm>
            <a:off x="117763" y="0"/>
            <a:ext cx="1205345" cy="39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Data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866" name="AutoShape 2" descr="data:image/png;base64,iVBORw0KGgoAAAANSUhEUgAAA20AAAWLCAYAAACgP15vAAAABHNCSVQICAgIfAhkiAAAAAlwSFlzAAALEgAACxIB0t1+/AAAADh0RVh0U29mdHdhcmUAbWF0cGxvdGxpYiB2ZXJzaW9uMy4yLjIsIGh0dHA6Ly9tYXRwbG90bGliLm9yZy+WH4yJAAAgAElEQVR4nOzdf7hl9V0f+vcnkBDyqwETTglQoS2mQiaJOqVp0x8nokJEMzy9pXdy0QsWHW8v1cTSxsH21qYtldbGxqbNvXeeRJ3HYOg0P4SK2nCxR2+rCU1iDAHCZQwIAxMmPwzJREUHP/ePvUY2w5mZM3POmb3OOa/X85xn7/1d37X2Z3/PPnud917ftXd1dwAAABinZ826AAAAAA5PaAMAABgxoQ0AAGDEhDYAAIARE9oAAABGTGgDAAAYMaENplTVuVXVVXXyrGsBgGNlP7b6qur7q+rtM7jfV1bVr5/o+2UchDY2pKp6sKp+v6r2T/287Bi3MV9Ve47S52eq6l8sr1oAeLqV2I9x7KrqOUn+cZIfn2q7pqo+XVVfqarHquq2qnrhSt93d38yyZeq6jtXetuMn9DGRvad3f2CqZ9HZ10QAByDE7YfW+6Ru3V05G9Lkk939yNJUlV/I8m/TPLG7n5hkq9PsmsV7/+mJN+/ittnpIQ2OIKq+p6qund49+wzVfX9Q/vzk/xSkpcd7h3OqtqW5MokbxmW/+eq+odV9f5D+r3j4DSLqlqoqh+rqjur6vGquqWqTp/q+5qq+vWq+lJV/VZVza/yEACwhlXVy6rq1qr6YlXtrqrvm1p2SlW9vaoeHX7eXlWnDMvmq2pPVf1wVX02yU8vsu0/V1W/UlVfqKrPV9VNVfXiqeUPDut/MslXq+rkI+3HDrfPPczj+vNV9avDvvLzVfUfp5Z963Dk6/Gq+vdDv+8dll1dVf+9qv7tUMNnquqvDO0PV9W+qrrqCEP6+iS/OnX7Lyb5je7+zSTp7i92987u/spwf18zjP+Xh337P6+q/zZVa1fV/15V9w+P+58P4/obwzq7hqN7By0kufjg74mNQ2iDI9uX5DuSvCjJ9yT5t1X1jd391UxeuB893Duc3b0jk3fE/vWw/DuTvCfJpQd3asM7j/9zkp+dWvV/TfJ3krwsyYEk/27oe1aS25L8iySnJ/kHSd5fVS9dnYcOwDrw3iR7Mtmn/K0k/7KqLh6W/aMkr0ny6iSvSnJRJlP/DvrTmexvvjbJtkW2XUl+bNj21yc5J8k/PaTPG5NcluTFSeZy5P3Yovvcwzyuf57kQ0lOS3J2knckSVW9JMn7h8fxkiS/neS1h6z7l5J8MsnXJPm5JDdnEr7+fJLvSvLvq+oFh7nfTUnum7r9kSSXVNVbq+q1i4Sp/5DkD5Kcmcm+/e8sss1Lk3xTJr+LtyTZkcmbvuckeUUmY5gkGY7w/VGSlx+mPtYpoY2N7OeHd9m+VFU/v1iH7r6tu3+7J341kx3EXzveO+zuvUl+LckVQ9OlST7f3R+b6vaz3f2pIRj+H0n+dlWdlMmO5Be7+xe7+4+7+/YkH03y7cdbDwBr2hH3Y1V1TpK/muSHu/sPuvsTSd6V5LuHLlcm+Wfdva+7P5fkrVPLkuSPk/xodz/R3b9/6Pa7e3d33z4s/1ySn0jyNw7p9u+6++Fh/SPux45xn/tHmYTJlw2P7eDRq29Pck93v6+7/yjJ25N89pB1H+jun+7uJ5P8x0zC0T8bHseHkvxhJgFuMS9O8pWpMfh/k/zNJN+YSSD9QlX9RFWdNOy7/6ck/6S7v9rdn0qyc5Ft/qvu/nJ3353kU0k+1N2f6e7HM5nV8w2H9P/KUAcbiNDGRnZ5d794+Ll8sQ5V9fqq+vAwreRLmewMXrLM+92ZyY4rw+XPHrL84anrv5Pk2cN9fm2SK6Z20F/KZGd85jLrAWBtOtp+7GVJvnhwqt7gd5KcNbX8dw5ZNj3V/3Pd/QeHu/OqOqOqbq6qR6rqy5nMJjl0Hzm9TzvifuwY97lvyeRI351VdXdVHTyC9bLp++zuPqSGJHls6vrvD/0ObTvckbbfTfK0Dxnp7l8aZtOcnsk5b1cn+d4kL01ycp65Xz/Uofd9tFpemORLh6mPdUpog8MYpji8P8m/STLX3S9O8ouZ7CSSpJewmcX6/HySV1bVKzKZBnLTIcvPmbr+ZzJ5N/Hzmbzo/+zUDvrF3f387r5xyQ8KgI3k0SSn19M/yfDPJHlkavnXHrJseqr/0fZzPzb0eWV3vyiTNyLrkD7T2zjsfmwJ+9ynb7T7s939fd39skw+mOOdVfXnk+zN1H60qipP368u1yeTfN1havrj7r4jya9kMq3xc5mc5nDofv241eT8+efk6VM02QCENji85yQ5JcOLblW9Psm3TS1/LMnXVNWfOsI2HkvyZ6cbhnct35fJPPo7u/uhQ9b5rqq6oKqel+SfJXnfMIXjPUm+s6ouGaZdPHc4Ufzs5TxIANan7n44ya8n+bFhn/HKJNfkqTcL35vkH1fVS4dzwf5JJvuapXphkv2ZfAz9WUn+4VH6H2k/drR97tNU1RVT+7/fzSQcPpnJFMULq+pvDueN/2Am5+atlF/M1BTQqtpSVVur6rSauGhY/uFh3/2BJP+0qp5XVRckOdKHnCzFfJJf6e4nlrkd1hihDQ5jmE7yg5l8dO/vJvlfktw6tfzTmezwPjNM81js+3HeneSCRc432JnJycyHTo3M0PYzmczBf+5Qw8Gd75YkP5LJTu3hTHaQ/o4BOJw3Jjk3kyNoH8zkHLXbh2X/IpNzyj6Z5K4kHx/aluqtmZzL9XgmYekDR+p8pP3Y0fa5i/iLST5SVfuHfm/q7ge6+/OZnDd+Y5IvJDk/yX8/hsd0NP85yV+Y2uf/bpLvS3J/koNTRH+8uw8G47+XyfTGz2ayb3/Gp3AeoyuT/F/L3AZrUE2m+gInUlX9mSSfTvKnu/vLU+0LSd7T3e+aVW0AsJ6s9L61Jl/pc0F3v/k41r06yfd29189jnU3JdnR3X/5WNdl7VsvX3QIa0ZVPSvJ309y83RgAwDGb/hKn1nc711JBLYNSmiDE6gmX8r9WCafHnXpjMsBAGANMD0SAABgxHyAAQAAwIgJbQAAACM2inPaXvKSl/S55567rG189atfzfOf//yVKWgNMw4TxmHCODzFWEwsdxw+9rGPfb67X7qCJbHKNto+di3Vmqh3Na2lWpO1Ve9aqjVZO/UeaR87itB27rnn5qMf/eiytrGwsJD5+fmVKWgNMw4TxmHCODzFWEwsdxyq6ndWrhpOhI22j11LtSbqXU1rqdZkbdW7lmpN1k69R9rHmh4JAAAwYkIbAADAiAltAAAAIya0AQAAjJjQBgAAMGJCGwAAwIgJbQAAACMmtAEAAIyY0AYAADBiQhsAAMCICW0AAAAjJrQBAACMmNAGAAAwYkIbAADAiAltAAAAIya0AQAAjNjJsy4AVsNdjzyeq7ffNtMaHrzxspnePwDrz7kz3rddt+lA5mdaAWxMjrQBAACMmNAGAAAwYkIbAADAiAltAAAAIya0AQAAjJjQBgAAMGJCGwAAwIgJbQAAACMmtAEAAIyY0AYAADBiQhsAAMCICW0AAAAjJrQBAACMmNAGAAAwYksKbVX1Q1V1d1V9qqreW1XPrarTq+r2qrp/uDxtqv/1VbW7qu6rqktWr3wAAID17aihrarOSvKDSTZ39yuSnJRka5LtSe7o7vOT3DHcTlVdMCy/MMmlSd5ZVSetTvkAAADr21KnR56c5NSqOjnJ85I8mmRLkp3D8p1JLh+ub0lyc3c/0d0PJNmd5KKVKxkAAGDjOGpo6+5HkvybJA8l2Zvk8e7+UJK57t479Nmb5IxhlbOSPDy1iT1DGwAAAMfo5KN1GM5V25LkvCRfSvKfquq7jrTKIm29yHa3JdmWJHNzc1lYWFhKvYe1f//+ZW9jPTAOE3OnJtdtOjDTGsbwe/B8eIqxmDAOALD2HDW0JfmWJA909+eSpKo+kOSvJHmsqs7s7r1VdWaSfUP/PUnOmVr/7EymUz5Nd+9IsiNJNm/e3PPz88f9IJLJP8jL3cZ6YBwm3nHTLXnbXUt5eq+eB6+cn+n9J54P04zFhHEAgLVnKee0PZTkNVX1vKqqJBcnuTfJrUmuGvpcleSW4fqtSbZW1SlVdV6S85PcubJlAwAAbAxHPRTR3R+pqvcl+XiSA0l+M5MjZC9Isquqrskk2F0x9L+7qnYluWfof213P7lK9QMAAKxrS5o/1t0/muRHD2l+IpOjbov1vyHJDcsrDQAAgKV+5D8AAAAzILQBAACMmNAGAAAwYkIbAADAiAltAAAAIya0AQAAjJjQBgAAMGJCGwAAwIgJbQAAACMmtAEAAIyY0AYAADBiQhsAAMCICW0AAAAjJrQBAACMmNAGAAAwYkIbAADAiAltADBDVfVgVd1VVZ+oqo8ObadX1e1Vdf9wedpU/+urandV3VdVl8yucgBOFKENAGbvdd396u7ePNzenuSO7j4/yR3D7VTVBUm2JrkwyaVJ3llVJ82iYABOHKENAMZnS5Kdw/WdSS6far+5u5/o7geS7E5y0QzqA+AEEtoAYLY6yYeq6mNVtW1om+vuvUkyXJ4xtJ+V5OGpdfcMbQCsYyfPugAA2OBe292PVtUZSW6vqk8foW8t0tbP6DQJf9uSZG5uLgsLC8sqcP/+/cvexomylmpNjr3e6zYdWL1ilmDu1KyZ8V3vz4VZWku1Jmuv3sUIbQAwQ9396HC5r6o+mMl0x8eq6szu3ltVZybZN3Tfk+ScqdXPTvLoItvckWRHkmzevLnn5+eXVePCwkKWu40TZS3Vmhx7vVdvv231ilmC6zYdyN9eI+O73p8Ls7SWak3WXr2LMT0SAGakqp5fVS88eD3JtyX5VJJbk1w1dLsqyS3D9VuTbK2qU6rqvCTnJ7nzxFYNwInmSBsAzM5ckg9WVTLZJ/9cd/9yVf2PJLuq6pokDyW5Ikm6++6q2pXkniQHklzb3U/OpnQAThShDQBmpLs/k+RVi7R/IcnFh1nnhiQ3rHJpAIyI6ZEAAAAjJrQBAACMmNAGAAAwYkIbAADAiAltAAAAIya0AQAAjJjQBgAAMGJCGwAAwIgJbQAAACN21NBWVS+vqk9M/Xy5qt5cVadX1e1Vdf9wedrUOtdX1e6quq+qLlndhwAAALB+HTW0dfd93f3q7n51km9K8ntJPphke5I7uvv8JHcMt1NVFyTZmuTCJJcmeWdVnbRK9QMAAKxrxzo98uIkv93dv5NkS5KdQ/vOJJcP17ckubm7n+juB5LsTnLRShQLAACw0Zx8jP23JnnvcH2uu/cmSXfvraozhvazknx4ap09Q9vTVNW2JNuSZG5uLgsLC8dYytPt379/2dtYD4zDxNypyXWbDsy0hjH8HjwfnmIsJowDAKw9Sw5tVfWcJG9Icv3Rui7S1s9o6N6RZEeSbN68uefn55dayqIWFhay3G2sB8Zh4h033ZK33XWs70msrAevnJ/p/SeeD9OMxYRxAIC151j+q319ko9392PD7ceq6szhKNuZSfYN7XuSnDO13tlJHl1+qQAAzNq522+bdQl58MbLZl0CnFDHck7bG/PU1MgkuTXJVcP1q5LcMtW+tapOqarzkpyf5M7lFgoAALARLelIW1U9L8m3Jvn+qeYbk+yqqmuSPJTkiiTp7ruraleSe5IcSHJtdz+5olUDAABsEEsKbd39e0m+5pC2L2TyaZKL9b8hyQ3Lrg4AAGCDO9aP/AcAAOAEEtoAAABGTGgDAAAYMaENAABgxIQ2AACAERPaAAAARkxoAwAAGDGhDQAAYMSENgAAgBET2gAAAEZMaAMAABgxoQ0AAGDEhDYAAIARE9oAAABGTGgDAAAYMaENAABgxIQ2AACAERPaAAAARkxoAwAAGDGhDQAAYMSENgAAgBET2gAAAEZMaAMAABgxoQ0AAGDEhDYAAIARE9oAAABGTGgDAAAYMaENAABgxIQ2AACAERPaAAAARkxoAwAAGDGhDQAAYMSENgAAgBFbUmirqhdX1fuq6tNVdW9V/eWqOr2qbq+q+4fL06b6X19Vu6vqvqq6ZPXKBwAAWN+WeqTtJ5P8cnf/hSSvSnJvku1J7uju85PcMdxOVV2QZGuSC5NcmuSdVXXSShcOAACwERw1tFXVi5L89STvTpLu/sPu/lKSLUl2Dt12Jrl8uL4lyc3d/UR3P5Bkd5KLVrpwAACAjWApR9r+bJLPJfnpqvrNqnpXVT0/yVx3702S4fKMof9ZSR6eWn/P0AYALKKqThr2sb8w3HYKAgB/4uQl9vnGJD/Q3R+pqp/MMBXyMGqRtn5Gp6ptSbYlydzcXBYWFpZQyuHt379/2dtYD4zDxNypyXWbDsy0hjH8HjwfnmIsJozDaL0pk1MPXjTcPngKwo1VtX24/cOHnILwsiT/T1V9XXc/OYuiATgxlhLa9iTZ090fGW6/L5Odx2NVdWZ3762qM5Psm+p/ztT6Zyd59NCNdveOJDuSZPPmzT0/P398j2CwsLCQ5W5jPTAOE++46Za87a6lPL1Xz4NXzs/0/hPPh2nGYsI4jE9VnZ3ksiQ3JPn7Q/OWJPPD9Z1JFpL8cKZOQUjyQFUdPAXhN05gyQCcYEedHtndn03ycFW9fGi6OMk9SW5NctXQdlWSW4brtybZWlWnVNV5Sc5PcueKVg0A68fbk7wlyR9PtTkFAYA/sdRDET+Q5Kaqek6SzyT5nkwC366quibJQ0muSJLuvruqdmUS7A4kuda0DQB4pqr6jiT7uvtjVTW/lFUWaXMKwpS1VGty7PXOeur/GE4/SJZ2CsJ6fy7M0lqqNVl79S5mSaGtuz+RZPMiiy4+TP8bMpnmAQAc3muTvKGqvj3Jc5O8qKreE6cgHLe1VGty7PVevf221StmCa7bdGDmpx8kSzsFYb0/F2ZpLdWarL16F7PU72kDAFZYd1/f3Wd397mZfMDIr3T3d8UpCABMmf1bJQDAoW6MUxAAGAhtADAC3b2QyadEpru/EKcgADAwPRIAAGDEhDYAAIARE9oAAABGTGgDAAAYMaENAABgxIQ2AACAERPaAAAARkxoAwAAGDGhDQAAYMSENgAAgBET2gAAAEZMaAMAABgxoQ0AAGDEhDYAAIARE9oAAABGTGgDAAAYMaENAABgxIQ2AACAERPaAAAARkxoAwAAGDGhDQAAYMSENgAAgBET2gAAAEZMaAMAABgxoQ0AAGDEhDYAAIARE9oAAABG7ORZFwCsnrseeTxXb79tpjU8eONlM71/AIC1zpE2AACAERPaAAAARkxoAwAAGLElhbaqerCq7qqqT1TVR4e206vq9qq6f7g8bar/9VW1u6ruq6pLVqt4AACA9e5YjrS9rrtf3d2bh9vbk9zR3ecnuWO4naq6IMnWJBcmuTTJO6vqpBWsGQAAYMNYzvTILUl2Dtd3Jrl8qv3m7n6iux9IsjvJRcu4HwAAgA1rqR/530k+VFWd5P/u7h1J5rp7b5J0996qOmPoe1aSD0+tu2doe5qq2pZkW5LMzc1lYWHh+B7BYP/+/cvexnpgHCbmTk2u23RgpjWM4fdgHJ7ib2PCOADA2rPU0Pba7n50CGa3V9Wnj9C3FmnrZzRMgt+OJNm8eXPPz88vsZTFLSwsZLnbWA+Mw8Q7brolb7trtl9D+OCV8zO9/8Q4TPO3MWEcAGDtWdL0yO5+dLjcl+SDmUx3fKyqzkyS4XLf0H1PknOmVj87yaMrVTAAAMBGctTQVlXPr6oXHrye5NuSfCrJrUmuGrpdleSW4fqtSbZW1SlVdV6S85PcudKFAwAAbARLmTc1l+SDVXWw/8919y9X1f9IsquqrknyUJIrkqS7766qXUnuSXIgybXd/eSqVA8AALDOHTW0dfdnkrxqkfYvJLn4MOvckOSGZVcHAJDk3O23LanfdZsO5Ool9j1WD9542apsF+BolvOR/wAAAKwyoQ0AAGDEhDYAAIARE9oAAABGTGgDAAAYMaENAABgxIQ2AACAERPaAAAARkxoAwAAGDGhDQAAYMSENgAAgBET2gAAAEZMaAMAABgxoQ0AAGDEhDYAmJGqem5V3VlVv1VVd1fVW4f206vq9qq6f7g8bWqd66tqd1XdV1WXzK56AE4UoQ0AZueJJN/c3a9K8uokl1bVa5JsT3JHd5+f5I7hdqrqgiRbk1yY5NIk76yqk2ZSOQAnjNAGADPSE/uHm88efjrJliQ7h/adSS4frm9JcnN3P9HdDyTZneSiE1gyADMgtAHADFXVSVX1iST7ktze3R9JMtfde5NkuDxj6H5WkoenVt8ztAGwjp086wIAYCPr7ieTvLqqXpzkg1X1iiN0r8U28YxOVduSbEuSubm5LCwsLKvG/fv3L3sby3XdpgNL6jd36tL7HqvVGINjHdvVemxLtZrjeyyWMmZjeN4ei7VU71qqNVl79S5GaAOAEejuL1XVQibnqj1WVWd2996qOjOTo3DJ5MjaOVOrnZ3k0UW2tSPJjiTZvHlzz8/PL6u2hYWFLHcby3X19tuW1O+6TQfytrtW59+bB6+cX/FtHuvYLnUcVstqju+xWMrvYgzP22OxlupdS7Uma6/exZgeCQAzUlUvHY6wpapOTfItST6d5NYkVw3drkpyy3D91iRbq+qUqjovyflJ7jyxVQNwos3+rRIA2LjOTLJz+ATIZyXZ1d2/UFW/kWRXVV2T5KEkVyRJd99dVbuS3JPkQJJrh+mVAKxjQhsAzEh3fzLJNyzS/oUkFx9mnRuS3LDKpQEwIqZHAgAAjJjQBgAAMGJCGwAAwIgJbQAAACMmtAEAAIyY0AYAADBiPvJ/nbnrkcdz9fbbZlrDgzdeNtP7BwCA9cSRNgAAgBET2gAAAEZMaAMAABixJYe2qjqpqn6zqn5huH16Vd1eVfcPl6dN9b2+qnZX1X1VdclqFA4AALARHMuRtjcluXfq9vYkd3T3+UnuGG6nqi5IsjXJhUkuTfLOqjppZcoFAADYWJYU2qrq7CSXJXnXVPOWJDuH6zuTXD7VfnN3P9HdDyTZneSilSkXAABgY1nqkba3J3lLkj+eapvr7r1JMlyeMbSfleThqX57hjYAAACO0VG/p62qviPJvu7+WFXNL2GbtUhbL7LdbUm2Jcnc3FwWFhaWsOnD279//7K3sR7MnZpct+nATGsYw+/BOEwYh6d4jZgwDgCw9izly7Vfm+QNVfXtSZ6b5EVV9Z4kj1XVmd29t6rOTLJv6L8nyTlT65+d5NFDN9rdO5LsSJLNmzf3/Pz88T+KTP4xXO421oN33HRL3nbXbL8z/cEr52d6/4lxOMg4PMVrxIRxAIC156jTI7v7+u4+u7vPzeQDRn6lu78rya1Jrhq6XZXkluH6rUm2VtUpVXVekvOT3LnilQMAAGwAy3kL/sYku6rqmiQPJbkiSbr77qraleSeJAeSXNvdTy67UgAAgA3omEJbdy8kWRiufyHJxYfpd0OSG5ZZGwAAwIZ3LN/TBgAAwAkmtAEAAIyY0AYAADBiQhsAAMCICW0AAAAjNttv3QUAgGN07vbbjtrnuk0HcvUS+h2vB2+8bNW2DYdypA0AAGDEhDYAAIARE9oAAABGTGgDAAAYMaENAABgxIQ2AACAERPaAAAARkxoAwAAGDGhDQAAYMSENgAAgBET2gAAAEZMaAMAABgxoQ0AAGDEhDYAAIARE9oAAABGTGgDAAAYMaENAABgxIQ2AACAERPaAAAARkxoAwAAGDGhDQAAYMSENgAAgBET2gAAAEZMaAMAABgxoQ0AAGDEhDYAAIARE9oAAABGTGgDAAAYsaOGtqp6blXdWVW/VVV3V9Vbh/bTq+r2qrp/uDxtap3rq2p3Vd1XVZes5gMAAABYz5ZypO2JJN/c3a9K8uokl1bVa5JsT3JHd5+f5I7hdqrqgiRbk1yY5NIk76yqk1ajeAAAgPXuqKGtJ/YPN589/HSSLUl2Du07k1w+XN+S5ObufqK7H0iyO8lFK1o1AKwDVXVOVf3Xqrp3mM3ypqHdbBYA/sSSzmmrqpOq6hNJ9iW5vbs/kmSuu/cmyXB5xtD9rCQPT62+Z2gDAJ7uQJLruvvrk7wmybXDjBWzWQD4EycvpVN3P5nk1VX14iQfrKpXHKF7LbaJZ3Sq2pZkW5LMzc1lYWFhKaUc1v79+5e9jfVg7tTkuk0HZlrDGH4PxmHCODzFa8SEcRiX4U3Pg2+AfqWq7s3kjc4tSeaHbjuTLCT54UzNZknyQFUdnM3yGye2cgBOpOp+Rp468gpVP5rkq0m+L8l8d++tqjOTLHT3y6vq+iTp7h8b+v+XJP+0uw+7Q9m8eXN/9KMfPd7HkGTyj+H8/PyytrEevOOmW/K2u5aUxVfNgzdeNtP7T4zDQcbhKV4jJpY7DlX1se7evHIVcVBVnZvk15K8IslD3f3iqWW/292nVdW/T/Lh7n7P0P7uJL/U3e87ZFvTb4x+080337ys2vbv358XvOAFy9rGct31yONL6jd3avLY769ODZvO+lMrvs1jHduljsNqWc3xXWmrXetKPx/G8He2VGup1mTt1Pu6173usPvYo/43V1UvTfJH3f2lqjo1ybck+VdJbk1yVZIbh8tbhlVuTfJzVfUTSV6W5Pwkdy77UQDAOlVVL0jy/iRv7u4vVy02aWXSdZG2Z7z72t07kuxIJm+MLvcNizG86XH19tuW1O+6TQdW7c2qB6+cX/FtHuvYLnUcVstqju9KW+1aV/r5MIa/s6VaS7Uma6/exSzlmXxmkp3DnPlnJdnV3b9QVb+RZFdVXZPkoSRXJEl3311Vu5Lck8lc/WuH6ZUAwCGq6tmZBLabuvsDQ/NjVXXm1GyWfUP7niTnTK1+dpJHT1y1AMzCUUNbd38yyTcs0v6FJBcfZp0bktyw7OoAYB2rySG1dye5t7t/YmqR2SwA/Im1cXwbANan1yb57iR3DZ/SnCQ/kklYM5sFgCRCGwDMTHf/tyx+nlpiNgsAgyV9TxsAAACzIbQBAACMmNAGAAAwYkIbAADAiAltAAAAIya0AQAAjJjQBgAAMMkYcHoAACAASURBVGJCGwAAwIgJbQAAACMmtAEAAIyY0AYAADBiQhsAAMCICW0AAAAjJrQBAACMmNAGAAAwYkIbAADAiAltAAAAIya0AQAAjJjQBgAAMGJCGwAAwIgJbQAAACN28qwLAABYC87dftuKb/O6TQdy9SpsF1hfHGkDAAAYMaENAABgxIQ2AACAERPaAAAARkxoAwAAGDGhDQAAYMSENgAAgBET2gAAAEZMaAMAABgxoQ0AAGDEjhraquqcqvqvVXVvVd1dVW8a2k+vqtur6v7h8rSpda6vqt1VdV9VXbKaDwAAAGA9W8qRtgNJruvur0/ymiTXVtUFSbYnuaO7z09yx3A7w7KtSS5McmmSd1bVSatRPAAAwHp31NDW3Xu7++PD9a8kuTfJWUm2JNk5dNuZ5PLh+pYkN3f3E939QJLdSS5a6cIBAAA2gpOPpXNVnZvkG5J8JMlcd+9NJsGuqs4Yup2V5MNTq+0Z2g7d1rYk25Jkbm4uCwsLx1j60+3fv3/Z21gP5k5Nrtt0YKY1jOH3YBwmjMNTvEZMGAcAWHuWHNqq6gVJ3p/kzd395ao6bNdF2voZDd07kuxIks2bN/f8/PxSS1nUwsJClruN9eAdN92St911TFl8xT145fxM7z8xDgcZh6d4jZgwDgCw9izp0yOr6tmZBLabuvsDQ/NjVXXmsPzMJPuG9j1Jzpla/ewkj65MuQAAABvLUj49spK8O8m93f0TU4tuTXLVcP2qJLdMtW+tqlOq6rwk5ye5c+VKBgAA2DiWMm/qtUm+O8ldVfWJoe1HktyYZFdVXZPkoSRXJEl3311Vu5Lck8knT17b3U+ueOUAAAAbwFFDW3f/tyx+nlqSXHyYdW5IcsMy6gIAACBLPKcNAACA2RDaAAAARkxoAwAAGDGhDQAAYMRm+627AACwBp27/bYV3d51mw7k6uPY5oM3XraidTBOjrQBAACMmCNtwIZw1yOPH9c7mCvJu6EAwPFwpA0AAGDEhDYAAIARE9oAAABGTGgDAAAYMaENAABgxIQ2AACAERPaAGBGquqnqmpfVX1qqu30qrq9qu4fLk+bWnZ9Ve2uqvuq6pLZVA3AiSa0AcDs/EySSw9p257kju4+P8kdw+1U1QVJtia5cFjnnVV10okrFYBZEdoAYEa6+9eSfPGQ5i1Jdg7Xdya5fKr95u5+orsfSLI7yUUnpFAAZurkWRcAADzNXHfvTZLu3ltVZwztZyX58FS/PUPbM1TVtiTbkmRubi4LCwvLKmj//v3L3sZyXbfpwJL6zZ269L5joN7Vs5ZqTY6/3ln8bY7hNeFYrLV6FyO0AcDaUIu09WIdu3tHkh1Jsnnz5p6fn1/WHS8sLGS521iuq7fftqR+1206kLfdtXb+vVHv6llLtSbHX++DV86vfDFHMYbXhGOx1updjOmRADAuj1XVmUkyXO4b2vckOWeq39lJHj3BtQEwA0IbAIzLrUmuGq5fleSWqfatVXVKVZ2X5Pwkd86gPgBOsLVzzBgA1pmqem+S+SQvqao9SX40yY1JdlXVNUkeSnJFknT33VW1K8k9SQ4kuba7n5xJ4QCcUEIbAMxId7/xMIsuPkz/G5LcsHoVATBGpkcCAACMmNAGAAAwYkIbAADAiAltAAAAIya0AQAAjJjQBgAAMGJCGwAAwIgJbQAAACMmtAEAAIyY0AYAADBiQhsAAMCIHTW0VdVPVdW+qvrUVNvpVXV7Vd0/XJ42tez6qtpdVfdV1SWrVTgAAMBGsJQjbT+T5NJD2rYnuaO7z09yx3A7VXVBkq1JLhzWeWdVnbRi1QIAAGwwRw1t3f1rSb54SPOWJDuH6zuTXD7VfnN3P9HdDyTZneSiFaoVAABgwznec9rmuntvkgyXZwztZyV5eKrfnqENAACA43DyCm+vFmnrRTtWbUuyLUnm5uaysLCwrDvev3//srexHsydmly36cBMaxjD78E4TBiHpxiLCa+VALD2HG9oe6yqzuzuvVV1ZpJ9Q/ueJOdM9Ts7yaOLbaC7dyTZkSSbN2/u+fn54yxlYmFhIcvdxnrwjptuydvuWuksfmwevHJ+pvefGIeDjMNTjMWE10oAWHuOd3rkrUmuGq5fleSWqfatVXVKVZ2X5Pwkdy6vRAAAgI3rqG87V9V7k8wneUlV7Unyo0luTLKrqq5J8lCSK5Kku++uql1J7klyIMm13f3kKtUOAACw7h01tHX3Gw+z6OLD9L8hyQ3LKQoAAICJ450eCQAAwAkgtAEAAIyY0AYAADBiQhsAAMCICW0AAAAjJrQBAACMmNAGAAAwYkf9njYAYGO765HHc/X222ZdBsCG5UgbAADAiAltAAAAIya0AQAAjJjQBgAAMGJCGwAAwIgJbQAAACMmtAEAAIyY72kDAIA16twZfIfidZsOPO27Gx+88bITXsNG40gbAADAiAltAAAAI7Zupkfe9cjjTztMOwsODQMAACvNkTYAAIARE9oAAABGTGgDAAAYMaENAABgxIQ2AACAERPaAAAARkxoAwAAGDGhDQAAYMSENgAAgBET2gAAAEZMaAMAABgxoQ0AAGDEhDYAAIARO3nWBQAAAGvXudtvm3UJefDGy2ZdwqpypA0AAGDEVu1IW1VdmuQnk5yU5F3dfeNq3RcAbCT2sQBPd6SjfddtOpCrT8DRwNU82rcqR9qq6qQk/yHJ65NckOSNVXXBatwXAGwk9rEAG89qTY+8KMnu7v5Md/9hkpuTbFml+wKAjcQ+FmCDqe5e+Y1W/a0kl3b39w63vzvJX+ruvzfVZ1uSbcPNlye5b5l3+5Ikn1/mNtYD4zBhHCaMw1OMxcRyx+Fru/ulK1UMx84+9qjWUq2JelfTWqo1WVv1rqVak7VT72H3sat1Tlst0va0dNjdO5LsWLE7rPpod29eqe2tVcZhwjhMGIenGIsJ47Au2McewVqqNVHvalpLtSZrq961VGuy9updzGpNj9yT5Jyp22cneXSV7gsANhL7WIANZrVC2/9Icn5VnVdVz0myNcmtq3RfALCR2McCbDCrMj2yuw9U1d9L8l8y+Tjin+ruu1fjvqas2DSQNc44TBiHCePwFGMxYRzWOPvYo1pLtSbqXU1rqdZkbdW7lmpN1l69z7AqH0QCAADAylit6ZEAAACsAKENAABgxNZ0aKuqc6rqv1bVvVV1d1W9adY1zUpVPbeq7qyq3xrG4q2zrmlWquqkqvrNqvqFWdcyS1X1YFXdVVWfqKqPzrqeWamqF1fV+6rq08NrxV+edU0nWlW9fHgeHPz5clW9edZ1MV6Hvo5W1elVdXtV3T9cnjbrGg9a7G98rPVW1Q8N++hPVdV7h333aGqtqp+qqn1V9amptsPWV1XXV9Xuqrqvqi4ZSb0/PjwXPllVH6yqF4+h3sVqnVr2D6qqq+olY6h1uP9F662qHxhquruq/vUY6j3M8+DVVfXhg/8DVdVFY6h1OdZ0aEtyIMl13f31SV6T5NqqumDGNc3KE0m+ubtfleTVSS6tqtfMuKZZeVOSe2ddxEi8rrtfvda/m2SZfjLJL3f3X0jyqmzA50Z33zc8D16d5JuS/F6SD864LMbt0NfR7Unu6O7zk9wx3B6Lxf7GR1dvVZ2V5AeTbO7uV2TyITJbM65afybJpYe0LVrf8P/W1iQXDuu8s6pOOnGlJlm83tuTvKK7X5nk/0tyfTKKen8mz6w1VXVOkm9N8tBU26xrTRapt6pel2RLkld294VJ/s3QPut6n1Frkn+d5K3Dfu+fDLfHUOtxW9Ohrbv3dvfHh+tfyeSF+qzZVjUbPbF/uPns4WfDfcpMVZ2d5LIk75p1LcxeVb0oyV9P8u4k6e4/7O4vzbaqmbs4yW939+/MuhDG6TCvo1uS7Byu70xy+YmuazFH+BsfZb2ZfGr3qVV1cpLnZfL9eqOptbt/LckXD2k+XH1bktzc3U909wNJdie5KCfQYvV294e6+8Bw88OZfI9hMuN6DzO2SfJvk7wlT/+fbZRjm+TvJrmxu58Y+uwb2sc4tp3kRcP1P5Wnvsty5mN7vNZ0aJtWVecm+YYkH5ltJbMzTGf5RJJ9SW7v7o04Fm/P5MXvj2ddyAh0kg9V1ceqatusi5mRP5vkc0l+epjq9a6qev6si5qxrUneO+siGLXFXkfnuntvMnnDNMkZsyhsEYf7Gx9dvd39SCZHJh5KsjfJ4939oYyw1kMcrr6zkjw81W9PxvfG+d9J8kvD9dHVW1VvSPJId//WIYtGV+vg65L8tar6SFX9alX9xaF9jPW+OcmPV9XDmfzdXT+0j7HWJVkXoa2qXpDk/Une3N1fnnU9s9LdTw6Hgc9OclFVvWLWNZ1IVfUdSfZ198dmXctIvLa7vzHJ6zOZOvzXZ13QDJyc5BuT/J/d/Q1JvpoRTJOalZp8EfMbkvynWdfCOK3B19E18zc+nAu2Jcl5SV6W5PlV9V2zrWpZapG20czwqap/lMlpNDcdbFqk28zqrarnJflHmUzde8biRdrGMLYnJzktk1OS/mGSXVVVGWe9fzfJD3X3OUl+KMPR+Iyz1iVZ86Gtqp6dSWC7qbs/MOt6xmCYGrKQReZOr3OvTfKGqnowyc1Jvrmq3jPbkmanux8dLvdlcv7Smjj8v8L2JNkzddT5fZn8g7dRvT7Jx7v7sVkXwmgd7nX0sao6M0mGy32H38QJdbi/8THW+y1JHujuz3X3HyX5QJK/knHWOu1w9e1Jcs5Uv7Pz1BS0maqqq5J8R5Ir+6kvJB5bvX8ukwD/W8Pf29lJPl5Vfzrjq/WgPUk+MJySc2cmR+NfknHWe1Umf2PJ5I3Kg/8DjbHWJVnToW1I9+9Ocm93/8Ss65mlqnrpwU9IqqpTM9k5fHq2VZ1Y3X19d5/d3edmMgXsV7p7Lb+Ledyq6vlV9cKD15N8W5JnfGLVetfdn03ycFW9fGi6OMk9Myxp1t4YUyM5giO8jt6ayT9BGS5vmVGJT3OEv/Ex1vtQktdU1fOG/18uzuRc/DHWOu1w9d2aZGtVnVJV5yU5P8mdM6jvaarq0iQ/nOQN3f17U4tGVW9339XdZ3T3ucPf254k3zg8p0dV65SfT/LNSVJVX5fkOUk+n3HW+2iSvzFc/+Yk9w/Xx1jrkpw86wKW6bVJvjvJXcO5XEnyI939izOsaVbOTLJz+AScZyXZ1d0b+iPvN7i5JB+c/F+Qk5P8XHf/8mxLmpkfSHLTMDXwM0m+Z8b1zMQwFedbk3z/rGthTboxk6lQ12QSPq6YcT3TFvsbf1ZGVm93f6Sq3pfk45lM2/vNJDuSvCAjqbWq3ptkPslLqmpPkh/NYX733X13Ve3KJCQfSHJtdz85gnqvT3JKktuHfeCHu/t/m3W9i9Xa3e9erO+sa00OO7Y/leSnho/W/8MkVw1HMkc3tkm+L8lPDh/68wdJtiXjGNvjVU8dNQYAAGBs1vT0SAAAgPVOaAMAABgxoQ0AAGDEhDYAAIARE9oAAABGTGgDAAAYMaENAABgxIQ2AACAERPaAAAARkxoAwAAGDGhDQAAYMSENgAAgBET2gAAAEZMaAMAABgxoQ0AAGDEhDYAAIARE9oAAABGTGgDAAAYMaENAABgxIQ2AACAERPaAAAARkxoAwAAGDGhDQAAYMSENgAAgBET2gAAAEZMaAMAABgxoQ0AAGDEhDYAAIARE9oAAABGTGgDAAAYMaENAABgxIQ2AACAERPaAAAARkxoAwAAGDGhDQAAYMSENgAAgBET2gAAAEZMaAMAABgxoQ0AAGDEhDYAAIARE9oAAABGTGgDAAAYMaENAABgxIQ2AACAERPaAAAARkxoAwAAGDGhDQAAYMSENgAAgBET2gAAAEZMaAMAABgxoQ0AAGDEhDYAAIARE9oAAABGTGgDAAAYMaENAABgxIQ2AACAERPaAAAARkxoAwAAGDGhDQAAYMSENgAAgBET2gAAAEZMaAMAABgxoQ0AAGDEhDYAAIARE9oAAABGTGgDAAAYMaENAABgxIQ2AACAERPaAAAARkxoAwAAGDGhDQAAYMSENgAAgBET2gAAAEZMaAMAABgxoQ0AAGDEhDYAAIARE9oAAABGTGgDAAAYMaENAABgxIQ2AACAERPaAAAARkxoA56mqhaq6ntnXQcAABNCGyuqqh6sqm+ZdR2cGH7fABvD8Hr/h1X1kkPaP1FVXVXnzqCmH6mqB6pqf1Xtqar/OLXMG5CsK0IbAABL8UCSNx68UVWbkpw6i0Kq6qok353kW7r7BUk2J7ljhbZdVeV/ZEbFE5IToqqeVVXbq+q3q+oLVbWrqk6fWv6fquqzVfV4Vf1aVV04tezbq+qeqvpKVT1SVf9gatl3DO/yfamqfr2qXnmEGi6sqtur6otV9VhV/cjQfkpVvb2qHh1+3l5VpwzL5od3795SVfuqam9VXT7U9P+zd/9xlt11nedfb7pDCPkBiSFl08nQQVs0oSVgT0CZ0dKICUTs7LoZGwN0nLitsxFhtlU66g462mt0hREXs9orMC0E8mjRTHqIIrG11h8DBALBkISYhrRJkyYtSAYa3GDHz/xxToeb+pGuqq5b91tVr+fjcR/3nO/9nnO/51O37qn3Peee+tt+XT878By/0G/LO/vx3pHkm5Jc0y//QJLvG+j/tCRv7df7mSS/nGRV/9iVSf4qya8n+UL/aeJLB5Y9I8nb+zF/Icl/mWddXpLkk33t3wJk4LFvSPJn/c/sc0muT/L0/rF3AP8C+K/9p5w/07e/qH/Oh5N8PMn4TM8tSVpS3gG8emB+C/B7gx36feqvJ7m/39f+dpKT+sdOT/LeJH/f77fem+TsgWUnkvxSkr/u96Hvn3xkb8C/BP6kqj4FUFWfraqd/Xp2AP8aeEu/f3pL3/4dST7c7+8+nOQ7Jj33jiR/DXwFeHaSbx74u+GeJP+m7/sv+21bPbD8Dya5fZ51lY7J0KbF8pPAZcB3Ac8EvgD81sDjfwysB84CPgpcP/DYW4Efq6pTgecCfwaQ5AXA24AfA74O+B1gz9HANSjJqcCfAu/rn/8b+doncj8HvAi4AHgecCHw8wOLfz3wFGAt8B+A/xd4JfBtdDuF/5Dk2QP9X063Yzsd+BjwJ3S/a2uB/9iP86hdwJF+PM8Hvg8YPJ3jhcA9wJnArwFvTXI0VL0DeCpwfl+3/zSPupwJ/EG/vWcCnwJePNgF+JW+Zt8CnAP8AkBVvQq4H3h5VZ1SVb+WZC1wM/DLwBnATwF/kOQZk59bkrTkfBA4Lcm39B8w/hDwzkl9fhX4Jrp96jfytX0ndPvCtwPPovvQ7x+Bt0xa/oeBH6Hbrz2Zbj8y01heneSnk2w8+oEnQFX9HPCXwE/0+6efSPdB8c3Ab9LtG98E3Jzk6wbW+SpgK3Aq8PfALcC7+rG8ArguyflV9WHg88BLBpZ9Jd1+WRqOqvLmbcFuwH66UxUmt98NXDQwvwb4J2D1NH2fDhTwtH7+froActqkfv8P8EuT2u4Bvmuadb4C+NgMY/4U8LKB+YuB/f30ON1OZVU/f2o/thcO9L8NuKyf/gXgloHHXg4cnmb5pwNjwCPASZPG+ef99JXAvoHHntov+/V9/f4ZOH2a7ZlLXV4NfHBgPsAB4EdnqNVlg3Wc/PMGXg+8Y9IyfwJsGfVr05s3b968zf929P2e7kO+XwEuoQs1q/t907p+H/Jl4BsGlvt24L4Z1nkB8IWB+Qng5wfm/zfgfU8wpivoPpD9Ml2I2j5pXT86MP8q4NZJy38AuHKg/38ceOyHgL+c1P93gDf0068Hru+nz6A7Ordm1D8nb8v39thhXWnIngXcmOSfB9oeBcaSfBbYAVwOPIMujEB35Oe/Az9It5O4Nsnf0L0pf6Bf55YkrxlY55PpjgpNdg5dOJvOM4G/G5j/u0nr+HxVPdpP/2N//9DA4/8InDIwP/mxz02z/Cn9c5wAHPzawTOeBDwwsPxnj05U1Vf6fqfQ7SD+oaq+MM32zKUuzxx8vqqqJI/NJzmL7lPJf00XOJ9Ed5R0Js8CLk/y8oG2E4A/f4JlJElLxzuAvwDOZdKpkXT78KcCtw3s1wIcPe3/qXRnhVxCdzYKwKlJVg3sJz/7tdXxFR6/f32cqroeuD7JCXQfKl6f5GNV9SfTdJ+8r6efXzswP7j/fRbwwiQPD7St5mtH094J3J3kFODf0AW8gzONVTpenh6pxfIA8NKqevrA7SlV9Rm6UyE20X2C9zS6T+ug/25VVX24qjbRnZ7wX4DdA+vcMWmdT62qd8/w/N8ww9gepHtzPupf9G3D9gDdkbYzB8Z/WlWdf6wF+2XPOPr9smkem21dDtIFWqD78vXgPN2nqQV8a1WdRnf6RwYer2me+x2Tnvvkqrp2FtskSWpcVf0d3QVJXgb84aSHP0f34eT5A/uAp1V3oRCAbcBz6M5WOQ34zr49HIeq+qeq+n3gb+i+RgFT90+T9/XQ7e8/M7iqgekHgP9v0v7slKr6d/1zfobuSN3/RHcUz1MjNVSGNg3DCUmeMnBbDfw2sCPJswCSPCPJpr7/qXTh5fN0n9D9n0dXlOTJSa5I8rSq+ifgi3RH6KD7btmPJ3lhOicnubT//tpk7wW+Psnr+i9Jn5rkhf1j7wZ+vh/TmXTn3k8+R3/B9Z/IvR94Y5LT0l2s5RuSfNcsl/1juvPrT09yQpKjO7+51OVm4Pwk/3P/c/pJutMvjzqV7vTOh/vvq/30pOUfAga/z/dO4OVJLk6yqv/5jw9+0VyStORdBXxPVX15sLGq/pluH/Sf+jM1SLI2ycV9l1PpQt3D/XfM3jDfAaS7WNel/f78Seku1HU+8KG+y+T90x8B35Tkh5OsTvJDwHl0fx9M5719/1f1+9gT+guQfMtAn98DfgbYANw4322RZsPQpmH4I7o35aO3XwDeDOwB3p/kS3RfID4amn6P7hSFzwB39Y8NehWwP8kXgR+nO9pDVX0E+F/pvsT8BWAf3ffApqiqL9F9YfjldKde3At8d//wLwMfofuE7g66C6H88vw2fc5eTXfq4l102/Aeuu+rzcar6L4X+EngEPA6mHNdPkd3Wuq1dKF5PfDXA11+EXgB3WmqNzP1U9VfoQu8Dyf5qap6gO6o6c/SfYn7Abqg53uNJC0TVfWpfl8zndfT7Xc+2O+3/5Tu6BrAb9D9i4DP0e3r33ccw/gi3b7mfuBhuot1/buq+qv+8TcD/0u6q1T+ZlV9Hvh+uqN9n6cLW9/f7wen28Yv0V0cbDPdUbrP0l1kZfCiXjfSf/1jcoCVFlqqJh89liRJknQsST5Fd4XrPx31WLS8+em3JEmSNEdJfpDue3B/NuqxaPnz6pGSJEnSHCSZoPtO3Kv67/JJQ+XpkZIkSZLUME+PlCRJkqSGGdokSZIkqWFNfKftzDPPrHXr1o16GI/58pe/zMknnzzqYYyUNbAGYA3AGsDja3Dbbbd9rqqeMeIhaQ4G97G+nqeyJlNZk6msyVTWZKrjrckT7WObCG3r1q3jIx+Z6d99LL6JiQnGx8dHPYyRsgbWAKwBWAN4fA2S/N1oR6O5GtzH+nqeyppMZU2msiZTWZOpjrcmT7SP9fRISZIkSWqYoU2SJEmSGmZokyRJkqSGGdokSZIkqWGGNkmSJElqmKFNkiRJkhpmaJMkSZKkhhnaJEmSJKlhhjZJkiRJapihTZIkSZIaZmiTJEmSpIYZ2iRJkiSpYYY2SZIkSWqYoU2SJEmSGmZokyRJkqSGGdokSZIkqWGrRz0ASVop1m2/edRDYP+1l456CFqCfO1K0mh5pE2SJEmSGmZokyRJkqSGGdokSZIkqWGGNkmSJElqmKFNkiRJkhpmaJMkSZKkhhnaJEmSJKlhhjZJkiRJapihTZIkSZIaZmiTJEmSpIYZ2iRJGqEk/z7JnUk+keTdSZ6S5IwktyS5t78/faD/NUn2JbknycWjHLskaXEY2iRJGpEka4GfBDZW1XOBVcBmYDuwt6rWA3v7eZKc1z9+PnAJcF2SVaMYuyRp8cwqtCV5epL3JPlkkruTfLufAkqStCBWAyclWQ08FXgQ2ATs6h/fBVzWT28CbqiqR6rqPmAfcOEij1eStMhme6TtzcD7quqbgecBd+OngJIkHZeq+gzw68D9wEHgv1fV+4GxqjrY9zkInNUvshZ4YGAVB/o2SdIytvpYHZKcBnwncCVAVX0V+GqSTcB4320XMAG8noFPAYH7khz9FPADCzx2SZKWtP4slU3AucDDwO8neeUTLTJNW02z3q3AVoCxsTEmJiYAOHz48GPTc7Ftw5E5L7PQ5jPu2ZhvTZYzazKVNZnKmkw1zJocM7QBzwb+Hnh7kucBtwGvZdKngEkGPwX84MDy034KONMOpQW+CK0BWAOwBrCwNViqf/j6Ohiq7wXuq6q/B0jyh8B3AA8lWdPvX9cAh/r+B4BzBpY/m+50ysepqp3AToCNGzfW+Pg40P38j07PxZXbb57zMgtt/xXjQ1nvfGuynFmTqazJVNZkqmHWZDahbTXwAuA1VfWhJG+mPxVyBrP6FHCmHUoLfBFaA7AGYA1gYWuwVP/w9XUwVPcDL0ryVOAfgYuAjwBfBrYA1/b3N/X99wDvSvIm4JnAeuDWxR60JGlxzSa0HQAOVNWH+vn30IW24/oUUJKkla7/MPQ9wEeBI8DH6D7QPAXYneQqumB3ed//ziS7gbv6/ldX1aMjGbwkadEcM7RV1WeTPJDkOVV1D92ngHf1Nz8FlCTpOFTVG4A3TGp+hG5/O13/HcCOYY9LktSO2RxpA3gNcH2SJwOfBn6E7sqTfgooSZIkSUM0q9BWVbcDG6d5yE8BJUmSJGmIZvt/2iRJkiRJI2BokyRJkqSGGdokSZIkqWGGNkmSJElqmKFNkiRJkhpmaJMkSZKkhhnaJEmSJKlhhjZJkiRJapihTZIkprnPNQAAIABJREFUSZIatnrUA5AkSTqWddtvHsp6t204wpWzXPf+ay8dyhgk6Vg80iZJkiRJDTO0SZIkSVLDDG2SJEmS1DBDmyRJkiQ1zNAmSZIkSQ0ztEmSJElSwwxtkiRJktQwQ5skSZIkNczQJkmSJEkNM7RJkiRJUsMMbZIkSZLUMEObJEmSJDXM0CZJkiRJDTO0SZIkSVLDDG2SJEmS1DBDmyRJkiQ1zNAmSZIkSQ0ztEmSJElSwwxtkiRJktQwQ5skSZIkNczQJkmSJEkNM7RJkiRJUsMMbZIkjUiS5yS5feD2xSSvS3JGkluS3Nvfnz6wzDVJ9iW5J8nFoxy/JGlxGNokSRqRqrqnqi6oqguAbwO+AtwIbAf2VtV6YG8/T5LzgM3A+cAlwHVJVo1k8JKkRWNokySpDRcBn6qqvwM2Abv69l3AZf30JuCGqnqkqu4D9gEXLvpIJUmLytAmSVIbNgPv7qfHquogQH9/Vt++FnhgYJkDfZskaRlbPeoBSJK00iV5MvADwDXH6jpNW02zvq3AVoCxsTEmJiYAOHz48GPTc7Ftw5E5L7NUjJ00++2bT+2Wovm+TpYzazKVNZlqmDUxtEmSNHovBT5aVQ/18w8lWVNVB5OsAQ717QeAcwaWOxt4cPLKqmonsBNg48aNNT4+DnSh4+j0XFy5/eY5L7NUbNtwhDfeMbs/h/ZfMT7cwTRivq+T5cyaTGVNphpmTTw9UpKk0XsFXzs1EmAPsKWf3gLcNNC+OcmJSc4F1gO3LtooJUkj4ZE2SZJGKMlTgZcAPzbQfC2wO8lVwP3A5QBVdWeS3cBdwBHg6qp6dJGHLElaZIY2SZJGqKq+AnzdpLbP011Ncrr+O4AdizA0SVIjPD1SkiRJkhpmaJMkSZKkhhnaJEmSJKlhhjZJkiRJapihTZIkSZIaZmiTJEmSpIYZ2iRJkiSpYbMKbUn2J7kjye1JPtK3nZHkliT39venD/S/Jsm+JPckuXhYg5ckSZKk5W4uR9q+u6ouqKqN/fx2YG9VrQf29vMkOQ/YDJwPXAJcl2TVAo5ZkiRJklaM4zk9chOwq5/eBVw20H5DVT1SVfcB+4ALj+N5JEmSJGnFWj3LfgW8P0kBv1NVO4GxqjoIUFUHk5zV910LfHBg2QN92+Mk2QpsBRgbG2NiYmJ+WzAEhw8fbmo8o2ANrAFYA1jYGmzbcGRB1nM85rMtvg4kSRqt2Ya2F1fVg30wuyXJJ5+gb6ZpqykNXfDbCbBx48YaHx+f5VCGb2JigpbGMwrWwBqANYCFrcGV229ekPUcj/1XjM95GV8HkiSN1qxOj6yqB/v7Q8CNdKc7PpRkDUB/f6jvfgA4Z2Dxs4EHF2rAkiRJkrSSHDO0JTk5yalHp4HvAz4B7AG29N22ADf103uAzUlOTHIusB64daEHLkmSJEkrwWxOjxwDbkxytP+7qup9ST4M7E5yFXA/cDlAVd2ZZDdwF3AEuLqqHh3K6CVJkiRpmTtmaKuqTwPPm6b988BFMyyzA9hx3KOTJEmSpBXueC75L0mSJEkaMkObJEmSJDXM0CZJkiRJDTO0SZIkSVLDDG2SJEmS1DBDmyRJkiQ1zNAmSZIkSQ0ztEmSJElSwwxtkiRJktQwQ5skSZIkNczQJkmSJEkNM7RJkiRJUsMMbZIkSZLUMEObJEmSJDXM0CZJkiRJDTO0SZIkSVLDDG2SJEmS1DBDmyRJkiQ1zNAmSdIIJXl6kvck+WSSu5N8e5IzktyS5N7+/vSB/tck2ZfkniQXj3LskqTFYWiTJGm03gy8r6q+GXgecDewHdhbVeuBvf08Sc4DNgPnA5cA1yVZNZJRS5IWjaFNkqQRSXIa8J3AWwGq6qtV9TCwCdjVd9sFXNZPbwJuqKpHquo+YB9w4eKOWpK02AxtkiSNzrOBvwfenuRjSX43ycnAWFUdBOjvz+r7rwUeGFj+QN8mSVrGVo96AJIkrWCrgRcAr6mqDyV5M/2pkDPING01pVOyFdgKMDY2xsTEBACHDx9+bHoutm04Mudlloqxk2a/ffOp3VI039fJcmZNprImUw2zJoY2SZJG5wBwoKo+1M+/hy60PZRkTVUdTLIGODTQ/5yB5c8GHpy80qraCewE2LhxY42PjwNd6Dg6PRdXbr95zsssFds2HOGNd8zuz6H9V4wPdzCNmO/rZDmzJlNZk6mGWRNPj5QkaUSq6rPAA0me0zddBNwF7AG29G1bgJv66T3A5iQnJjkXWA/cuohDliSNgEfaJEkardcA1yd5MvBp4EfoPlTdneQq4H7gcoCqujPJbrpgdwS4uqoeHc2wJUmLxdAmSdIIVdXtwMZpHrpohv47gB1DHZQkqSmeHilJkiRJDTO0SZIkSVLDDG2SJEmS1DBDmyRJkiQ1zNAmSZIkSQ0ztEmSJElSwwxtkiRJktQwQ5skSZIkNczQJkmSJEkNM7RJkiRJUsMMbZIkSZLUMEObJEmSJDXM0CZJkiRJDTO0SZIkSVLDDG2SJEmS1DBDmyRJkiQ1zNAmSZIkSQ0ztEmSJElSwwxtkiRJktQwQ5skSZIkNczQJkmSJEkNm3VoS7IqyceSvLefPyPJLUnu7e9PH+h7TZJ9Se5JcvEwBi5JkiRJK8FcjrS9Frh7YH47sLeq1gN7+3mSnAdsBs4HLgGuS7JqYYYrSZIkSSvLrEJbkrOBS4HfHWjeBOzqp3cBlw2031BVj1TVfcA+4MKFGa4kSZIkrSyrZ9nvN4CfAU4daBurqoMAVXUwyVl9+1rggwP9DvRtj5NkK7AVYGxsjImJibmNfIgOHz7c1HhGwRpYA7AGsLA12LbhyIKs53jMZ1t8HUiSNFrHDG1Jvh84VFW3JRmfxTozTVtNaajaCewE2LhxY42Pz2bVi2NiYoKWxjMK1sAagDWAha3BldtvXpD1HI/9V4zPeRlfB5IkjdZsjrS9GPiBJC8DngKcluSdwENJ1vRH2dYAh/r+B4BzBpY/G3hwIQctSZIkSSvFMb/TVlXXVNXZVbWO7gIjf1ZVrwT2AFv6bluAm/rpPcDmJCcmORdYD9y64COXJEmSpBVgtt9pm861wO4kVwH3A5cDVNWdSXYDdwFHgKur6tHjHqkkSZIkrUBzCm1VNQFM9NOfBy6aod8OYMdxjk2SJEmSVry5/J82SZIkSdIiM7RJkiRJUsMMbZIkSZLUMEObJEmSJDXM0CZJ0ggl2Z/kjiS3J/lI33ZGkluS3Nvfnz7Q/5ok+5Lck+Ti0Y1ckrRYDG2SJI3ed1fVBVW1sZ/fDuytqvXA3n6eJOfR/c/U84FLgOuSrBrFgCVJi8fQJklSezYBu/rpXcBlA+03VNUjVXUfsA+4cATjkyQtIkObJEmjVcD7k9yWZGvfNlZVBwH6+7P69rXAAwPLHujbJEnL2Jz+ubYkSVpwL66qB5OcBdyS5JNP0DfTtNWUTl342wowNjbGxMQEAIcPH35sei62bTgy52WWirGTZr9986ndUjTf18lyZk2msiZTDbMmhjZJkkaoqh7s7w8luZHudMeHkqypqoNJ1gCH+u4HgHMGFj8beHCade4EdgJs3LixxsfHgS50HJ2eiyu33zznZZaKbRuO8MY7Zvfn0P4rxoc7mEbM93WynFmTqazJVMOsiadHSpI0IklOTnLq0Wng+4BPAHuALX23LcBN/fQeYHOSE5OcC6wHbl3cUUuSFptH2iRJGp0x4MYk0O2T31VV70vyYWB3kquA+4HLAarqziS7gbuAI8DVVfXoaIYuSVoshjZJkkakqj4NPG+a9s8DF82wzA5gx5CHJklqiKdHSpIkSVLDDG2SJEmS1DBDmyRJkiQ1zNAmSZIkSQ0ztEmSJElSwwxtkiRJktQwQ5skSZIkNczQJkmSJEkNM7RJkiRJUsMMbZIkSZLUMEObJEmSJDXM0CZJkiRJDTO0SZIkSVLDDG2SJEmS1DBDmyRJkiQ1zNAmSZIkSQ0ztEmSJElSwwxtkiRJktQwQ5skSZIkNczQJkmSJEkNM7RJkiRJUsMMbZIkSZLUMEObJEmSJDXM0CZJkiRJDTO0SZIkSVLDDG2SJEmS1DBDmyRJkiQ1zNAmSZIkSQ0ztEmSJElSw1aPegBaftZtv3nUQ2D/tZeOegiSJEnSgvBImyRJkiQ1zNAmSZIkSQ0ztEmSJElSwwxtkiRJktQwQ5skSSOWZFWSjyV5bz9/RpJbktzb358+0PeaJPuS3JPk4tGNWpK0WI4Z2pI8JcmtST6e5M4kv9i3u0ORJGlhvBa4e2B+O7C3qtYDe/t5kpwHbAbOBy4BrkuyapHHKklaZLM50vYI8D1V9TzgAuCSJC/CHYokScctydnApcDvDjRvAnb107uAywbab6iqR6rqPmAfcOFijVWSNBrHDG3VOdzPntDfCncokiQthN8Afgb454G2sao6CNDfn9W3rwUeGOh3oG+TJC1js/rn2v2RstuAbwR+q6o+lORxO5QkgzuUDw4s7g5FkqRpJPl+4FBV3ZZkfDaLTNNW06x3K7AVYGxsjImJCQAOHz782PRcbNtwZM7LLBVjJ81+++ZTu6Vovq+T5cyaTGVNphpmTWYV2qrqUeCCJE8Hbkzy3Cfoflw7lBb4Ijy+GrSwc1+In5+vA2sAC1uDpfq74etgqF4M/ECSlwFPAU5L8k7goSRr+g9F1wCH+v4HgHMGlj8beHDySqtqJ7ATYOPGjTU+Pg50P/+j03Nx5fab57zMUrFtwxHeeMes/hxi/xXjwx1MI+b7OlnOrMlU1mSqYdZkdu9Svap6OMkE3XfVhrJDaYEvwuOrQQs794XYsfo6sAawsDVYqr8bvg6Gp6quAa4B6I+0/VRVvTLJ/wVsAa7t72/qF9kDvCvJm4BnAuuBWxd73JKkxTWbq0c+oz/CRpKTgO8FPkm349jSd5u8Q9mc5MQk5+IORZKkuboWeEmSe4GX9PNU1Z3AbuAu4H3A1f3ZMJKkZWw2R9rWALv677U9CdhdVe9N8gFgd5KrgPuBy6HboSQ5ukM5gjsUSZKOqaomgIl++vPARTP02wHsWLSBSZJG7pihrar+Bnj+NO3uUCRJkiRpyGbzf9okSZIkSSNiaJMkSZKkhhnaJEmSJKlhhjZJkiRJapihTZIkSZIaZmiTJEmSpIYZ2iRJkiSpYYY2SZIkSWqYoU2SJEmSGmZokyRJkqSGGdokSZIkqWGGNkmSJElqmKFNkiRJkhpmaJMkSZKkhhnaJEmSJKlhhjZJkiRJapihTZIkSZIatnrUA5A0POu233xcy2/bcIQrj3Md+6+99LiWlyRJWuk80iZJkiRJDTO0SZIkSVLDDG2SJEmS1DBDmyRJkiQ1zNAmSZIkSQ0ztEmSJElSwwxtkiRJktQwQ5skSZIkNczQJkmSJEkNM7RJkiRJUsMMbZIkSZLUMEObJEmSJDXM0CZJkiRJDTO0SZIkSVLDDG2SJEmS1DBDmyRJI5LkKUluTfLxJHcm+cW+/YwktyS5t78/fWCZa5LsS3JPkotHN3pJ0mIxtEmSNDqPAN9TVc8DLgAuSfIiYDuwt6rWA3v7eZKcB2wGzgcuAa5LsmokI5ckLRpDmyRJI1Kdw/3sCf2tgE3Arr59F3BZP70JuKGqHqmq+4B9wIWLOGRJ0ggY2iRJGqEkq5LcDhwCbqmqDwFjVXUQoL8/q+++FnhgYPEDfZskaRlbPeoBSJK0klXVo8AFSZ4O3JjkuU/QPdOtYkqnZCuwFWBsbIyJiQkADh8+/Nj0XGzbcGTOyywVYyfNfvvmU7ulaL6vk+XMmkxlTaYaZk0MbZIkNaCqHk4yQfddtYeSrKmqg0nW0B2Fg+7I2jkDi50NPDjNunYCOwE2btxY4+PjQBc6jk7PxZXbb57zMkvFtg1HeOMds/tzaP8V48MdTCPm+zpZzqzJVNZkqmHWxNMjJUkakSTP6I+wkeQk4HuBTwJ7gC19ty3ATf30HmBzkhOTnAusB25d3FFLkhabR9okSRqdNcCu/gqQTwJ2V9V7k3wA2J3kKuB+4HKAqrozyW7gLuAIcHV/eqUkaRkztEmSNCJV9TfA86dp/zxw0QzL7AB2DHlokqSGeHqkJEmSJDXM0CZJkiRJDTO0SZIkSVLDDG2SJEmS1DBDmyRJkiQ1zNAmSZIkSQ07ZmhLck6SP09yd5I7k7y2bz8jyS1J7u3vTx9Y5pok+5Lck+TiYW6AJEmSJC1ns/k/bUeAbVX10SSnArcluQW4EthbVdcm2Q5sB16f5DxgM3A+8EzgT5N8k//8UyvNuu03j3oIkiRJWgaOeaStqg5W1Uf76S8BdwNrgU3Arr7bLuCyfnoTcENVPVJV9wH7gAsXeuCSJEmStBLM6TttSdYBzwc+BIxV1UHogh1wVt9tLfDAwGIH+jZJkiRJ0hzN5vRIAJKcAvwB8Lqq+mKSGbtO01bTrG8rsBVgbGyMiYmJ2Q5l6A4fPtzUeEbheGqwbcORhR3MPCzEz+94Xwct1OF4jZ10/Nux1H+XFvL9oIXXxHy2xfdESZJGa1ahLckJdIHt+qr6w775oSRrqupgkjXAob79AHDOwOJnAw9OXmdV7QR2AmzcuLHGx8fntwVDMDExQUvjGYXjqcGVDXyXa/8V48e9juN9HbRQh+O1bcMR3njHrD/bmdZC/CxGaSHfD1p4Tczn5+F7oiRJozWbq0cGeCtwd1W9aeChPcCWfnoLcNNA++YkJyY5F1gP3LpwQ5YkSZKklWM2H6G/GHgVcEeS2/u2nwWuBXYnuQq4H7gcoKruTLIbuIvuypNXe+VISZIkSZqfY4a2qvorpv+eGsBFMyyzA9hxHOOSJEmSJDHHq0dKkiRJkhaXoU2SJEmSGmZokyRJkqSGGdokSZIkqWGGNkmSJElqmKFNkiRJkhpmaJMkSZKkhhnaJEmSJKlhhjZJkiRJapihTZIkSZIaZmiTJEmSpIYZ2iRJkiSpYYY2SZIkSWqYoU2SJEmSGmZokyRJkqSGGdokSZIkqWGGNkmSJElq2OpRD0CSJGkpWLf95lEPgf3XXjrqIUgaAY+0SZIkSVLDDG2SJI1IknOS/HmSu5PcmeS1ffsZSW5Jcm9/f/rAMtck2ZfkniQXj270kqTFYmiTJGl0jgDbqupbgBcBVyc5D9gO7K2q9cDefp7+sc3A+cAlwHVJVo1k5JKkRWNokyRpRKrqYFV9tJ/+EnA3sBbYBOzqu+0CLuunNwE3VNUjVXUfsA+4cHFHLUlabIY2SZIakGQd8HzgQ8BYVR2ELtgBZ/Xd1gIPDCx2oG+TJC1jXj1SkqQRS3IK8AfA66rqi0lm7DpNW02zvq3AVoCxsTEmJiYAOHz48GPTc7Ftw5E5L7NUjJ20tLZvPj+/uZrv62Q5syZTWZOphlkTQ5skSSOU5AS6wHZ9Vf1h3/xQkjVVdTDJGuBQ334AOGdg8bOBByevs6p2AjsBNm7cWOPj40D3B//R6bm4soFL3Q/Ltg1HeOMdS+fPof1XjA/9Oeb7OlnOrMlU1mSqYdbE0yMlSRqRdIfU3grcXVVvGnhoD7Cln94C3DTQvjnJiUnOBdYDty7WeCVJo7F0PlqSJGn5eTHwKuCOJLf3bT8LXAvsTnIVcD9wOUBV3ZlkN3AX3ZUnr66qRxd/2JKkxWRokyRpRKrqr5j+e2oAF82wzA5gx9AGJUlqjqdHSpIkSVLDDG2SJEmS1DBPj9SytG4BrnS2bcORZX3FNEmSJC0NHmmTJEmSpIYZ2iRJkiSpYYY2SZIkSWqYoU2SJEmSGmZokyRJkqSGGdokSZIkqWGGNkmSJElqmKFNkiRJkhpmaJMkSZKkhhnaJEmSJKlhhjZJkiRJapihTZIkSZIaZmiTJEmSpIYZ2iRJkiSpYYY2SZIkSWqYoU2SJEmSGmZokyRJkqSGHTO0JXlbkkNJPjHQdkaSW5Lc29+fPvDYNUn2JbknycXDGrgkSZIkrQSzOdL2n4FLJrVtB/ZW1Xpgbz9PkvOAzcD5/TLXJVm1YKOVJEmSpBVm9bE6VNVfJFk3qXkTMN5P7wImgNf37TdU1SPAfUn2ARcCH1iY4epY1m2/eUHWs23DEa5coHVJkiRJmr/5fqdtrKoOAvT3Z/Xta4EHBvod6NskSZIkSfNwzCNtc5Rp2mrajslWYCvA2NgYExMTCzyU+Tt8+HBT45mLbRuOLMh6xk5auHUtVdZgYWrwf19/0wKN5vhsWPu0eS23kO8HLbye5rMtS/k9UZKk5WC+oe2hJGuq6mCSNcChvv0AcM5Av7OBB6dbQVXtBHYCbNy4scbHx+c5lIU3MTFBS+OZi4U6pXHbhiO88Y6FzvRLizVYXjXYf8X4vJZbyPeDFk45nk8dlvJ7oiRJy8F8/xrbA2wBru3vbxpof1eSNwHPBNYDtx7vICVJkrRw311/Isf6Xvv+ay8d+hgkPd4xQ1uSd9NddOTMJAeAN9CFtd1JrgLuBy4HqKo7k+wG7gKOAFdX1aNDGrskSZIkLXuzuXrkK2Z46KIZ+u8AdhzPoCRpoc3302mvpCpJkkZtvlePlCRJkiQtAkObJEmSJDVseVwWrhGL8eVgSZIkSSuLR9okSZIkqWGGNkmSJElqmKFNkqQRSfK2JIeSfGKg7YwktyS5t78/feCxa5LsS3JPkotHM2pJ0mIztEmSNDr/GbhkUtt2YG9VrQf29vMkOQ/YDJzfL3NdklWLN1RJ0qgY2iRJGpGq+gvgHyY1bwJ29dO7gMsG2m+oqkeq6j5gH3DhogxUkjRShjZJktoyVlUHAfr7s/r2tcADA/0O9G2SpGXOS/5LkrQ0ZJq2mrZjshXYCjA2NsbExAQAhw8ffmx6LrZtODLnZZaKsZOW9/bNx7FqMp/X0FI339+d5cyaTDXMmhjaJElqy0NJ1lTVwSRrgEN9+wHgnIF+ZwMPTreCqtoJ7ATYuHFjjY+PA90f20en5+LKZfx/SLdtOMIb7/DPoUHHqsn+K8YXbzCNmO/vznJmTaYaZk08PVKSpLbsAbb001uAmwbaNyc5Mcm5wHrg1hGMT5K0yPxoSZKkEUnybmAcODPJAeANwLXA7iRXAfcDlwNU1Z1JdgN3AUeAq6vq0ZEMXJK0qJZNaFu3gKdubNtwZFmfCiJJakNVvWKGhy6aof8OYMfwRiRJapGnR0qSJElSwwxtkiRJktQwQ5skSZIkNczQJkmSJEkNM7RJkiRJUsMMbZIkSZLUMEObJEmSJDXM0CZJkiRJDTO0SZIkSVLDDG2SJEmS1DBDmyRJkiQ1zNAmSZIkSQ0ztEmSJElSwwxtkiRJktQwQ5skSZIkNczQJkmSJEkNM7RJkiRJUsMMbZIkSZLUMEObJEmSJDXM0CZJkiRJDTO0SZIkSVLDDG2SJEmS1DBDmyRJkiQ1zNAmSZIkSQ0ztEmSJElSwwxtkiRJktQwQ5skSZIkNczQJkmSJEkNWz3qAUiSJElzsW77zYv6fNs2HOHKSc+5/9pLF3UMWtkMbZIkSZq1xQ5Mkjw9UpIkSZKaZmiTJEmSpIYZ2iRJkiSpYYY2SZIkSWrY0EJbkkuS3JNkX5Ltw3oeSZJWGvexkrSyDCW0JVkF/BbwUuA84BVJzhvGc0mStJK4j5WklWdYl/y/ENhXVZ8GSHIDsAm4a0jPJ0nSSuE+VmpAK//6oIX/F9dCLVqowzANK7StBR4YmD8AvHBIzyVJ0kriPlbSY0YVmKb7h+ManlTVwq80uRy4uKp+tJ9/FXBhVb1moM9WYGs/+xzgngUfyPydCXxu1IMYMWtgDcAagDWAx9fgWVX1jFEOZqU7zn2sr+eprMlU1mQqazKVNZnqeGsy4z52WEfaDgDnDMyfDTw42KGqdgI7h/T8xyXJR6pq46jHMUrWwBqANQBrANagQfPex/qznMqaTGVNprImU1mTqYZZk2FdPfLDwPok5yZ5MrAZ2DOk55IkaSVxHytJK8xQjrRV1ZEkPwH8CbAKeFtV3TmM55IkaSVxHytJK8+wTo+kqv4I+KNhrX/Imjxtc5FZA2sA1gCsAViD5hzHPtaf5VTWZCprMpU1mcqaTDW0mgzlQiSSJEmSpIUxrO+0SZIkSZIWwIoJbUneluRQkk8MtD0vyQeS3JHkvyY5rW+/IsntA7d/TnJB/9i39f33JfnNJBnVNs3VHGtwQpJdffvdSa4ZWGZJ1mCO2//kJG/v2z+eZHxgmSW5/QBJzkny5/3P9M4kr+3bz0hyS5J7+/vTB5a5pt/We5JcPNC+JOsw1xok+bq+/+Ekb5m0rpVSg5ckua3f1tuSfM/AupZkDVaiJJf0v8f7kmwf9XhGYYb9wIzvf8vdfPYJy12SpyS5td/335nkF/v2FVuTo5KsSvKxJO/t51d0TZLs7/d/tyf5SN82vJpU1Yq4Ad8JvAD4xEDbh4Hv6qf/LfBL0yy3Afj0wPytwLcDAf4YeOmot20YNQB+GLihn34qsB9Yt5RrMMftvxp4ez99FnAb8KSlvP392NcAL+inTwX+FjgP+DVge9++HfjVfvo84OPAicC5wKeAVUu5DvOowcnAvwJ+HHjLpHWtlBo8H3hmP/1c4DNLvQYr7UZ3wZJPAc8Gntz/Xp836nGNoA7T7Qemfd2vhNtc3wtWwq1/Lzulnz4B+BDwopVck4Ha/O/Au4D39vMruiZ0fxufOaltaDVZMUfaquovgH+Y1Pwc4C/66VuAH5xm0VcA7wZIsgY4rao+UN1P4/eAy4Yz4oU3xxoUcHKS1cBJwFeBLy7lGsxx+88D9vbLHQIeBjYu5e0HqKqDVfXRfvpLwN3AWmATsKvvtouvbdMmuvD+SFXdB+wDLlzKdZhrDarqy1X1V8D/P7ieFVaDj1XV0f8DdifwlCQnLuUarEAXAvuq6tNV9VXgBrqf94oyw35gpve/ZW8e+4RlrzqH+9kT+luxgmsCkORs4FLgdweaV3RNZjC0mqyY0DaDTwDoEoGMAAAgAElEQVQ/0E9fzuP/WelRP0Qf2ujeyA4MPHagb1vKZqrBe4AvAweB+4Ffr6p/YPnVYKbt/ziwKcnqJOcC39Y/tmy2P8k6uiMoHwLGquogdDtxuqOL0G3bAwOLHd3eZVGHWdZgJiu1Bj8IfKyqHmGZ1GCFmOl3WXP/3V+WjvP9cFnpTwO8HTgE3FJVK74mwG8APwP880DbSq9JAe/vvzawtW8bWk1Wemj7t8DVSW6jOy3gq4MPJnkh8JWqOnru+3Tf1Vjql9+cqQYXAo8Cz6Q7LW5bkmez/Gow0/a/je6Pmo/QvVH9N+AIy2T7k5wC/AHwuqr64hN1naatnqB9yZhDDWZcxTRty7oGSc4HfhX4saNN03RbUjVYQfxZaUYL8H64rFTVo1V1AXA23dklzx31mEYpyfcDh6rqtlGPpTEvrqoXAC+l+1vyO4f5ZEP7P21LQVV9Evg+gCTfRHfYd9BmvnaUDbo/4s8emD8beJAl7Alq8MPA+6rqn4BDSf4a2Aj8JcuoBjNtf1UdAf790X5J/htwL/AFlvj2JzmBbud8fVX9Yd/8UJI1VXWwP+XtUN9+gMcfgT66vUv6d2GONZjJiqpBf2rMjcCrq+pTffOSrsEKM9Pvsub+u7+sLND74bJUVQ8nmQAuYWXX5MXADyR5GfAU4LQk72Rl14SjXxuoqkNJbqQ74DG0mqzoI21JzurvnwT8PPDbA489ie50uRuOtvWHOb+U5EX9FdJeDdy0qINeYE9Qg/uB70nnZLov4X5yudVgpu1P8tR+u0nyEuBIVd211Le/H/Nbgbur6k0DD+0BtvTTW/jaNu0BNvffXzoXWA/cupTrMI8aTGsl1SDJ04GbgWuq6q+Pdl7KNViBPgysT3JukifTfSi5Z8RjasWcfveXk4V6P1xOkjyjf88jyUnA9wKfZAXXpKquqaqzq2od3XvHn1XVK1nBNUlycpJTj07THQD4BMOsyfFcxWQp3eiOmB0E/onuE8ergNfSXSnpb4Fr6f/ZeN9/HPjgNOvZ2P9QPgW8ZXCZ1m9zqQFwCvD7dBcduAv46aVegzlu/zrgHrovZf8p8Kylvv392P8V3SlRfwPc3t9eBnwd3YVX7u3vzxhY5uf6bb2HgSsDLtU6zLMG++kuXnC4f+2ct5JqQPeBxpcH+t4OnLWUa7ASb/3P+G/7n9XPjXo8I6rBdPuBGX/3l/ttPu+Hy/0GfCvwsb4mnwD+Q9++YmsyqT7jfO3qkSu2JnRX4v14f7vz6HvqMGty9A9USZIkSVKDVvTpkZIkSZLUOkObJEmSJDXM0CZJkiRJDTO0SZIkSVLDDG2SJEmS1DBDmyRJkiQ1zNAmSZIkSQ0ztEmSJElSwwxtkiRJktQwQ5skSZIkNczQJkmSJEkNM7RJkiRJUsMMbZIkSZLUMEObJEmSJDXM0CZJkiRJDTO0SZIkSVLDDG2SJEmS1DBDmyRJkiQ1zNAmSZIkSQ0ztEmSJElSwwxtkiRJktQwQ5skSZIkNczQJkmSJEkNM7RJkiRJUsMMbZIkSZLUMEObJEmSJDXM0CZJkiRJDTO0SZIkSVLDDG2SJEmS1DBDmyRJkiQ1zNAmSZIkSQ0ztEmSJElSwwxtkiRJktQwQ5skSZIkNczQJkmSJEkNM7RJkiRJUsMMbZIkSZLUMEObJEmSJDXM0CZJkiRJDTO0SZIkSVLDDG2SJEmS1DBDmyRJkiQ1zNAmSZIkSQ0ztEmSJElSwwxtkiRJktQwQ5skSZIkNczQJkmSJEkNM7RJkiRJUsMMbZIkSZLUMEObJEmSJDXM0CZJkiRJDTO0SZIkSVLDDG2SJEmS1DBDmyRJkiQ1zNAmSZIkSQ0ztEmSJElSwwxtkiRJktQwQ5skSZIkNczQJkmSJEkNM7RJkiRJUsMMbZIkSZLUMEObJEmSJDXM0CZJkiRJDTO0SZIkSVLDDG2SJEmS1DBDmyRJkiQ1zNAmSZIkSQ0ztEmSJElSwwxtkiRJktQwQ5skSZIkNczQJkmSJEkNM7RJkiRJUsMMbZIkSZLUMEObJEmSJDXM0CZJkiRJDTO0SZIkSVLDDG2SJEmS1DBDmyRJkiQ1zNAmSZIkSQ0ztEmSJElSwwxtkiRJktQwQ5skSZIkNczQphUvyW8n+T8Wuq8kSZoqyf4k37tIzzWU/XaS85J8ZJr2X0iyblLbt/6P9u4+TLKyvvP/+xNGEREFVFoE1iFmxIAjxh1RY2Ja0YDRZNjfLlkMMeCSTNwlavaaGIdc167JKrtkf2s27hVJMqvGMVHJxEcS4gMhaR82IopPCMiPiUxgZARFUcdk0cHv749zRouhH6pnqrvu7nq/rquvqjp1zqnvfVd3nf7Uuc85Sf5+1DVoshjaNKv+A/WOJIcPTPvlJDNDLv/mJK9ZYJ5K8u0ke5J8KcnvJTnkIEtftKp6SVW9etTzLkaStX1/rBn1ug9GkqkkX00yvd/0P0ny9jGVJUkakX57/8/9tvjL/fb7IeOua1SWarsNvBr4H0PW8Dng7iQ/uwR1aEIY2jSfNcDLl/g1Tq2qhwA/Bfxb4N8t8etpEarqDuA/Av87yWEASU4Hng+8bFSvM46wLkn6vp/tt8VPAn4MuGjM9YzEUm1bkhwLPAt4z8C0pyW5BvhN4FNJPrpf+H0r8KtLUY8mg6FN8/l/gd9IcuRsTyZ5fJIrk3wtyU1Jfr6fvgk4F/jN/pu7v1zohapqB/B/6DYY+9b/giSfSXJ3kr9P8sSB53YmeUWSz/V7697Y7xV6X5JvJfmbJEcNzP8X/TeI30jy4SSnDDz3/b2CSaaT7EqyOcmdSXYnefEBzvvwJH+Z5JtJPpHkNUk+OkS/79/PD+vbt7vfI/mafRuiJI9N8rdJ7ur3iL118P1K8sp+mW/179Hp/fQfSrIlyT/0y25PcvQc782fAjcB/6UPbn9MF9jumm8dQ/T5Hyb56yTfBp6V5GeS3NDX+qUkv7HYvpIkHbiq+jLwAe67LX5avw2+O8lnB0deJDk/yRf7z+1bkpzbT5932zRoMdujge3ub/Xr3bnvNfvnZ9u23GfkT5KN/f8W3+xf88x++pzb2lk8F/hUVf3fgWnbgO10e9+eDvw2cO/A8zPA6UkOnWOd0rwMbZrPJ+k+ZO73z3O6YZNXAm8DjgFeCFya5JSq2kr3jdJ/r6qHVNWCwwGSPB74SWBH//jJwJvovpV6OF1QuHy/D7t/TffB+TjgZ4H3Ab8FPILud3twT9D7gHV9rZ/q65vLo4CHAccBFwCvHwyAi5j39cC3+3nO638OxDZgL/AjdN+A/jTwy/1zAf4b8GjgR4ET6DYUJDkJ+DXgKVV1BHAGsLNf7mXAWXR7OB8NfL2vdy4vodsLehnw+aq6bIh1LNTnvwBcDBwBfBR4I/Crfa1PAP52/m6RJI1SkuOB5/GDbfFxwBXAa4Cj6f4feGeSR/b/B/wv4Hn95/aPA5/Ztyrm2DbNYrHbo0fRbeePo9uubu23d/vsv20ZbN9pwFuAVwBHAs/kB9vF+ba1+1tP92XmoCngY8D3gHuq6m+q6p/3PVlVXwK+C5yEdCCqyh9/7vdD9yH2HLp/nr8BPJLuw2umf/7fAh/Zb5k/Bl7V338z8JoFXqOAb9IFmwLeDhzaP/eHwKv3m/8m4KcG6jt34Ll3An848PilwHvmeN0j+9d72P61AtPAPwNrBua/E3jaYuYFDqH/cB547jXAR+eoaW1f05r9pk8B9wCHDUx7IfB3c6znLODT/f0f6et5DvCA/ea7ETh94PGxfb1rZltvP8+F/Xt17GLXMUefv2W/eW6lC+kPHffvvz/++OPPpPz029M9wLf6z+mrgCP7514J/Ol+83+ALiwdDtxN9wXqYQu8xve3TQOv+Zz+/mK2JdN0werwgWnbgf/U359t2zK43f5j4H/Ost7Fbmv/N3DJftN+C/gKcANdKJyaZbkvAc8c93vuz8r8cU+b5lVVnwf+Ctiy31OPAZ7aD5e4O8nddEMiH7XIl3gy8BC6EPhUuo3AvvVv3m/9J9B9C7fPHQP3/3mWxw+Bbkx7kkv6YRDf5Affqj1ijpruqqq9A4//ad+6FjHvI+mOCbxt4LnB+8N6DPAAYPdAP/wx3d4rkhyT5LJ+KMc3gT+jb1d1Q05/ne7bzTv7+R49sN53D6zzRrphHFPz1HI98PWq2r3QOobs8/37418DPwP8Y5IPJXn60L0kSToYZ1W3t2waeDw/+Kx+DHD2ftvin6D78u7bdNvul9Bto67oR83Mu22axWK3R1/vX3uff+S+/xvMt609AfiHOWqYc1s7Ww10e/K+r6r+K93exhvpRrbclOQp+y13BF3QlRbN0KZhvAr4FbqhCPvcBnyoqo4c+HlIVf37/vkaduXV2U43rOA/D6z/4v3W/+CqOpAzFv4CsJFuj9PD6PZqQTd8Y6l8he7bwOMHpp1wAOu5je7bv0cM9MNDq2rf8WH/ja6vn1hVDwV+kYF2VdXbquon6DZIBfzuwHqft1//Pqi64RuLqW2udQzT5/f5HamqT1TVRrqN5Hvovj2VJC2TqvoQ3Z6pfWdFvI1uT9vg5/zhVXVJP/8Hquq5dHvHvkC3BwoW2DbtZ7Hbo6MycGZr4F8Atw82Y54m3gY8do7p821r9/c5ukMz7qOqbgauoxuZ9OcMHBbRf2n6QO4/rFIaiqFNC+r32Pw59z1G7K+AxyV5UZIH9D9PSfKj/fN3AD+8yJe6BNiU5FF0H/wvSfLUdA5P8vwkRyywjtkcQfdhfBfwYOC/HsA6FqWq7gXeBfx2kgf33z7+0hCLHprkQft+6Prxg8Brkzy0P2D7sUl+qp//CLphLXf3xx68Yt+KkpyU5Nn9cYD/l27v476Dov8IuDjJY/p5H5lk4yKbOd86FtXnSR6Y5NwkD6uq79INm713vmUkSUvi94HnJnkS3R6yn01yRj+C4kH9yUCOT3fyr5/rA9Q9dNuifZ/bc26bZnEg26Pf6bcbPwm8APiLIdv2RuDFSU7vt6fHJXl8P4Jkvm3t/q4Entxvp+nr/pWB4+4fRHeIwuAIoGngb6vqniFrle7D0KZh/Rd+MHSRqvoW3UG659B9w/Vlur04+z6w3gic3A8zeA9DqKrrgA8Br6iqT9Lt3fsDumEIO4DzD7D2t9ANn/gS3Vjzqw9wPYv1a3R7mb4M/CndMXsLfVjvoQtX+36eTRf2HkhX+9eBd9B9qwnwO3RDTL9Bd7D4uwbWdShdEP5qX8MxdGPuAV4HXA58MMm36PrkqYts33zrOJA+fxGwsx9K8xK6b2YlScuoqr5C9xn+n6rqNrpRE/uO17qNLoD9UP+zme5/gK/RnUjkP/SrmW/btL/Fbo++TLctvJ3uBFcvqaovDNm2a4AXA/+zr+1DdCNRYP5t7f7ruYPuZFmD4fLH6faivRz4SL+O3x94/ly6gCodkFQNPYpN0kFI8rvAo6rqQM8iKUnSxEp3uYE/q6rjF5p3GWo5me6Mk6fVwD/TSX4beHNV7RyYth7YWlUeq60D5p42aYmku47dE/vhnafRXRLg3eOuS5IkHZyquqGqnlJD7P2oqusMbDpYa8ZdgLSKHUE3JPLRdKfefy3w3rFWJEmSlkxV/fa4a9Dq5PBISZIkSWqYwyMlSZIkqWFNDI98xCMeUWvXrh13GYv27W9/m8MPP3zhGVcp22/7bf/ktf/aa6/9alU9ctx1aHjj3MZO6t/JsOyfudk387N/5raS+2a+bWwToW3t2rV88pOfHHcZizYzM8P09PS4yxgb22/7bf/0uMtYdkn+cdw1aHHGuY2d1L+TYdk/c7Nv5mf/zG0l981821iHR0qSJElSwwxtkiRJktQwQ5skSZIkNczQJkmSJEkNM7RJkiRJUsMMbZIkSZLUMEObJEmSJDXM0CZJkiRJDTO0SZIkSVLDDG2SJEmS1DBDmyRJkiQ1zNAmSZIkSQ0ztEmSJElSwwxtkiRJktQwQ5skSZIkNczQJkmSJEkNWzPuAiRpUqzdcsW4S2DnJc8fdwnSijXqv+HN6/dy/iLX6d+wNJnc0yZJkiRJDTO0SZIkSVLDDG2SJEmS1LChQluSI5O8I8kXktyY5OlJjk5yZZKb+9ujBua/KMmOJDclOWPpypckSZKk1W3YPW2vA95fVY8HTgVuBLYAV1XVOuCq/jFJTgbOAU4BzgQuTXLIqAuXJEmSpEmwYGhL8lDgmcAbAarqO1V1N7AR2NbPtg04q7+/Ebisqu6pqluAHcBpoy5ckiRJkibBMKf8/2HgK8CfJDkVuBZ4OTBVVbsBqmp3kmP6+Y8Drh5Yflc/7T6SbAI2AUxNTTEzM3OgbRibPXv2rMi6R8X2237bP7OoZTav37s0xSzCJL9nkiStVMOEtjXAk4GXVtXHk7yOfijkHDLLtLrfhKqtwFaADRs21PT09BCltGVmZoaVWPeo2H7bb/unF7XMYq/HtBR2njs97hIkSdIiDXNM2y5gV1V9vH/8DroQd0eSYwH62zsH5j9hYPnjgdtHU64kSZIkTZYFQ1tVfRm4LclJ/aTTgRuAy4Hz+mnnAe/t718OnJPk0CQnAuuAa0ZatSRJkiRNiGGGRwK8FHhrkgcCXwReTBf4tie5ALgVOBugqq5Psp0u2O0FLqyqe0deuSRJkiRNgKFCW1V9Btgwy1OnzzH/xcDFB1GXJEmSJInhr9MmSZIkSRoDQ5skSWOU5Mgk70jyhSQ3Jnl6kqOTXJnk5v72qIH5L0qyI8lNSc4YZ+2SpOVhaJMkabxeB7y/qh4PnArcSHdpnauqah1wVf+YJCcD5wCnAGcClyY5ZCxVS5KWjaFNkqQxSfJQ4JnAGwGq6jtVdTewEdjWz7YNOKu/vxG4rKruqapbgB3AactbtSRpuRnaJEkanx8GvgL8SZJPJ3lDksOBqaraDdDfHtPPfxxw28Dyu/ppkqRVbNhT/kuSpNFbAzwZeGlVfTzJ6+iHQs4hs0yr+82UbAI2AUxNTTEzMzOCUhdvz549Y3vtpbB5/d6Rrm/qsMWvczX153xW2+/OqNk/c1utfWNokyRpfHYBu6rq4/3jd9CFtjuSHFtVu5McC9w5MP8JA8sfD9y+/0qraiuwFWDDhg01PT29ROXPb2ZmhnG99lI4f8sVI13f5vV7ee11i/tXbOe50yOtoVWr7Xdn1Oyfua3WvnF4pCRJY1JVXwZuS3JSP+l04AbgcuC8ftp5wHv7+5cD5yQ5NMmJwDrgmmUsWZI0Bu5pkyRpvF4KvDXJA4EvAi+m+1J1e5ILgFuBswGq6vok2+mC3V7gwqq6dzxlS5KWi6FNkqQxqqrPABtmeer0Oea/GLh4SYuSJDXF4ZGSJEmS1DBDmyRJkiQ1zNAmSZIkSQ0ztEmSJElSwwxtkiRJktQwQ5skSZIkNczQJkmSJEkNM7RJkiRJUsMMbZIkSZLUMEObJEmSJDXM0CZJkiRJDTO0SZIkSVLDDG2SJEmS1DBDmyRJkiQ1zNAmSZIkSQ0ztEmSJElSwwxtkiRJktQwQ5skSZIkNczQJkmSJEkNM7RJkiRJUsMMbZIkSZLUMEObJEmSJDXM0CZJkiRJDTO0SZIkSVLDDG2SJEmS1DBDmyRJkiQ1zNAmSZIkSQ0ztEmSJElSwwxtkiRJktQwQ5skSZIkNczQJkmSJEkNM7RJkiRJUsMMbZIkSZLUMEObJEmSJDXM0CZJkiRJDTO0SZIkSVLDDG2SJEmS1DBDmyRJkiQ1zNAmSZIkSQ0bKrQl2ZnkuiSfSfLJftrRSa5McnN/e9TA/Bcl2ZHkpiRnLFXxkiRJkrTaLWZP27Oq6klVtaF/vAW4qqrWAVf1j0lyMnAOcApwJnBpkkNGWLMkSZIkTYyDGR65EdjW398GnDUw/bKquqeqbgF2AKcdxOtIkiRJ0sQaNrQV8MEk1ybZ1E+bqqrdAP3tMf3044DbBpbd1U+TJEmSJC3SmiHne0ZV3Z7kGODKJF+YZ97MMq3uN1MX/jYBTE1NMTMzM2Qp7dizZ8+KrHtUbL/tt/0zi1pm8/q9S1PMIkzyeyZJ0ko1VGirqtv72zuTvJtuuOMdSY6tqt1JjgXu7GffBZwwsPjxwO2zrHMrsBVgw4YNNT09fcCNGJeZmRlWYt2jYvttv+2fXtQy52+5YmmKWYSd506PuwRJkrRICw6PTHJ4kiP23Qd+Gvg8cDlwXj/becB7+/uXA+ckOTTJicA64JpRFy5JkiRJk2CYPW1TwLuT7Jv/bVX1/iSfALYnuQC4FTgboKquT7IduAHYC1xYVfcuSfWSJEmStMotGNqq6ovAqbNMvws4fY5lLgYuPujqJEmSJGnCHcwp/yVJ0kFKsjPJdUk+k+ST/bSjk1yZ5Ob+9qiB+S9KsiPJTUnOGF/lkqTlYmiTJGn8nlVVT6qqDf3jLcBVVbUOuKp/TJKTgXOAU4AzgUuTHDKOgiVJy8fQJklSezYC2/r724CzBqZfVlX3VNUtwA66MzpLklYxQ5skSeNVwAeTXNtfwxRgqqp2A/S3x/TTjwNuG1h2Vz9NkrSKDXtxbUmStDSeUVW3JzkGuDLJF+aZN7NMq/vN1IW/TQBTU1Nju6j6gVyEvmWb1+8d6fqmDlv8OldTf85ntf3ujJr9M7fV2jeGNkmSxqiqbu9v70zybrrhjnckObaqdic5Frizn30XcMLA4scDt8+yzq3AVoANGzbUYi8EPyoHchH6lp2/5YqRrm/z+r289rrF/Su289zpkdbQqtX2uzNq9s/cVmvfODxSkqQxSXJ4kiP23Qd+Gvg8cDlwXj/becB7+/uXA+ckOTTJicA64JrlrVqStNzc0yZJ0vhMAe9OAt02+W1V9f4knwC2J7kAuBU4G6Cqrk+yHbgB2AtcWFX3jqd0SdJyMbRJkjQmVfVF4NRZpt8FnD7HMhcDFy9xaZKkhjg8UpIkSZIaZmiTJEmSpIYZ2iRJkiSpYYY2SZIkSWqYoU2SJEmSGmZokyRJkqSGGdokSZIkqWGGNkmSJElqmKFNkiRJkhpmaJMkSZKkhhnaJEmSJKlhhjZJkiRJapihTZIkSZIaZmiTJEmSpIYZ2iRJkiSpYYY2SZIkSWqYoU2SJEmSGmZokyRJkqSGGdokSZIkqWGGNkmSJElqmKFNkiRJkhpmaJMkSZKkhhnaJEmSJKlhhjZJkiRJapihTZIkSZIaZmiTJEmSpIYZ2iRJkiSpYYY2SZIkSWqYoU2SJEmSGmZokyRJkqSGGdokSZIkqWGGNkmSJElqmKFNkiRJkhpmaJMkSZKkhhnaJEmSJKlhhjZJkiRJapihTZIkSZIatmbcBUiSJGk4a7dcMe4S2HnJ88ddgjRx3NMmSZIkSQ0ztEmSJElSwwxtkiRJktSwoUNbkkOSfDrJX/WPj05yZZKb+9ujBua9KMmOJDclOWMpCpckSZKkSbCYPW0vB24ceLwFuKqq1gFX9Y9JcjJwDnAKcCZwaZJDRlOuJEmSJE2WoUJbkuOB5wNvGJi8EdjW398GnDUw/bKquqeqbgF2AKeNplxJkiRJmizD7mn7feA3ge8NTJuqqt0A/e0x/fTjgNsG5tvVT5MkSZIkLdKC12lL8gLgzqq6Nsn0EOvMLNNqlvVuAjYBTE1NMTMzM8Sq27Jnz54VWfeo2H7bb/tnFrXM5vV7l6aYRZjk90ySpJVqmItrPwP4uSQ/AzwIeGiSPwPuSHJsVe1OcixwZz//LuCEgeWPB27ff6VVtRXYCrBhw4aanp4+8FaMyczMDCux7lGx/bbf9k8vapnzW7go7rnT4y5BkiQt0oLDI6vqoqo6vqrW0p1g5G+r6heBy4Hz+tnOA97b378cOCfJoUlOBNYB14y8ckmSJEmaAAdznbZLgOcmuRl4bv+Yqroe2A7cALwfuLCq7j3YQiVJWq28rI4kaT6LCm1VNVNVL+jv31VVp1fVuv72awPzXVxVj62qk6rqfaMuWpKkVcbL6kiS5nQwe9okSdJB8rI6kqSFGNokSRovL6sjSZrXMGePlCRJS2C1X1ZntV0aZNSX7Zg6rI1LgSzWcrynq+13Z9Tsn7mt1r4xtEmSND6r+rI6q+3SIKO+bMfm9Xt57XUr71+x5bh0yGr73Rk1+2duq7VvHB4pSdKYeFkdSdIwVt7XO5IkrX6XANuTXADcCpwN3WV1kuy7rM5evKyOJE0EQ5skSQ2oqhlgpr9/F3D6HPNdDFy8bIVJksbO4ZGSJEmS1DBDmyRJkiQ1zNAmSZIkSQ0ztEmSJElSwwxtkiRJktQwQ5skSZIkNczQJkmSJEkNM7RJkiRJUsMMbZIkSZLUMEObJEmSJDXM0CZJkiRJDTO0SZIkSVLDDG2SJEmS1LA14y5AkiRpIWu3XDHuEiRpbNzTJkmSJEkNM7RJkiRJUsMMbZIkSZLUMEObJEmSJDXM0CZJkiRJDTO0SZIkSVLDDG2SJEmS1DBDmyRJkiQ1zNAmSZIkSQ0ztEmSJElSwwxtkiRJktQwQ5skSZIkNczQJkmSJEkNM7RJkiRJUsMMbZIkSZLUMEObJEmSJDXM0CZJkiRJDTO0SZIkSVLDDG2SJEmS1DBDmyRJkiQ1zNAmSZIkSQ0ztEmSJElSwwxtkiRJktQwQ5skSZIkNczQJkmSJEkNM7RJkiRJUsMMbZIkSZLUMEObJEmSJDXM0CZJkiRJDVswtCV5UJJrknw2yfVJfqeffnSSK5Pc3N8eNbDMRUl2JLkpyRlL2QBJkiRJWs2G2dN2D/DsqjoVeBJwZpKnAVuAq6pqHXBV/5gkJwPnAKcAZwKXJjlkKYqXJEmSpNVuwdBWnT39wwf0PwVsBLb107cBZ/X3NwKXVdU9VXULsAM4baRVS5IkSdKEGOqYtiSHJPkMcCdwZVV9HJiqqt0A/e0x/ezHAbcNLL6rnyZJkiRJWqQ1w8xUVfcCT0pyJPDuJE+YZ/bMtor7zZRsAjYBTE1NMc+wpqoAABSbSURBVDMzM0wpTdmzZ8+KrHtU5mr/dV/6xvIXs5/1xz1syV/D99/2L7b9m9fvXZpiFmGS3zNJklaqoULbPlV1d5IZumPV7khybFXtTnIs3V446PasnTCw2PHA7bOsayuwFWDDhg01PT29+OrHbGZmhpVY96jM1f7zt1yx/MXsZ+e500v+Gr7/tn+x7Z+Uvw0NL8mDgA8Dh9Jtk99RVa9KcjTw58BaYCfw81X19X6Zi4ALgHuBl1XVB8ZQuiRpGQ1z9shH9nvYSHIY8BzgC8DlwHn9bOcB7+3vXw6ck+TQJCcC64BrRl24JEmrgCf7kiQtaJg9bccC2/qNwg8B26vqr5J8DNie5ALgVuBsgKq6Psl24AZgL3BhP7xSkiQNqKoC5jrZ13Q/fRswA7ySgZN9Abck2Xeyr48tX9WSpOW2YGirqs8BPzbL9LuA0+dY5mLg4oOuTpKkVa7/UvRa4EeA11fVx5Pc52RfSQZP9nX1wOKe7EuSJsCijmmTJEmjtZpP9jXKExa1cCKfUZs6bGW2azl+nyb9ZFcLsX/mtlr7xtAmSVIDVuPJvkZ5wqIWTuQzapvX7+W11628f8U82df42T9zW619M9R12iRJ0uh5si9J0jBW3tc7kiStHp7sS5K0IEObJElj4sm+JEnDcHikJEmSJDXM0CZJkiRJDTO0SZIkSVLDDG2SJEmS1DBDmyRJkiQ1zNAmSZIkSQ0ztEmSJElSwwxtkiRJktQwL64trWJrt1yxZOvevH4v5w+x/p2XPH/JapAkSZoE7mmTJEmSpIYZ2iRJkiSpYYY2SZIkSWqYoU2SJEmSGmZokyRJkqSGGdokSZIkqWGGNkmSJElqmKFNkiRJkhpmaJMkSZKkhhnaJEmSJKlhhjZJkiRJapihTZIkSZIaZmiTJEmSpIYZ2iRJkiSpYYY2SZIkSWqYoU2SJEmSGmZokyRJkqSGGdokSZIkqWGGNkmSJElqmKFNkiRJkhpmaJMkSZKkhhnaJEmSJKlha8ZdgCRJklaOtVuuWPLX2Lx+L+fP8zo7L3n+ktcgtcQ9bZIkSZLUMEObJEmSJDXM0CZJkiRJDTO0SZIkSVLDDG2SJEmS1DBDmyRJkiQ1zNAmSZIkSQ0ztEmSJElSwwxtkiRJktQwQ5skSZIkNWzNuAuQVqu1W64YdwmSJElaBdzTJkmSJEkNM7RJkiRJUsMWDG1JTkjyd0luTHJ9kpf3049OcmWSm/vbowaWuSjJjiQ3JTljKRsgSZIkSavZMHva9gKbq+pHgacBFyY5GdgCXFVV64Cr+sf0z50DnAKcCVya5JClKF6SJEmSVrsFQ1tV7a6qT/X3vwXcCBwHbAS29bNtA87q728ELquqe6rqFmAHcNqoC5ckSZKkSbCos0cmWQv8GPBxYKqqdkMX7JIc0892HHD1wGK7+mn7r2sTsAlgamqKmZmZRZY+fnv27FmRdY/KXO3fvH7v8hezn+V4XxZ6/1voh6U0ddhwbVytfyMH8vffwu/Ean0/VqokJwBvAR4FfA/YWlWvS3I08OfAWmAn8PNV9fV+mYuAC4B7gZdV1QfGULokaRkNHdqSPAR4J/DrVfXNJHPOOsu0ut+Eqq3AVoANGzbU9PT0sKU0Y2ZmhpVY96jM1f7zGzjV/c5zp5f8NRZ6/1voh6W0ef1eXnvdwh8hy/FejMOB/P238DuxWt+PFWzfIQifSnIEcG2SK4Hz6Q5BuCTJFrpDEF653yEIjwb+JsnjqureMdUvSVoGQ509MskD6ALbW6vqXf3kO5Ic2z9/LHBnP30XcMLA4scDt4+mXEmSVg8PQZAkDWOYs0cGeCNwY1X93sBTlwPn9ffPA947MP2cJIcmORFYB1wzupIlSVp95jsEARg8BOG2gcVmPQRBkrS6DDM88hnAi4Drknymn/ZbwCXA9iQXALcCZwNU1fVJtgM30A37uNBhG5IkzW3UhyC0ctz4KI/9buGY0FEb9tjgSbRQ30z68bmTfl6F+azWvlkwtFXVR5l9IwFw+hzLXAxcfBB1SZI0EeY7BKE/0deiD0Fo5bjxUR773cIxoaM27LHBk2ihvpn043Mn/bwK81mtfTPUMW2SJGn0PARBkjQMv96RJGl8PARBkrQgQ5skSWPiIQiSpGE4PFKSJEmSGmZokyRJkqSGGdokSZIkqWGGNkmSJElqmKFNkiRJkhpmaJMkSZKkhhnaJEmSJKlhhjZJkiRJapihTZIkSZIaZmiTJEmSpIYZ2iRJkiSpYYY2SZIkSWqYoU2SJEmSGmZokyRJkqSGGdokSZIkqWGGNkmSJElqmKFNkiRJkhpmaJMkSZKkhq0ZdwHSUli75Yolf43N6/dy/jK8jiRJkiabe9okSZIkqWGGNkmSJElqmKFNkiRJkhpmaJMkSZKkhhnaJEmSJKlhhjZJkiRJapihTZIkSZIaZmiTJEmSpIYZ2iRJkiSpYYY2SZIkSWqYoU2SJEmSGmZokyRJkqSGGdokSZIkqWFrxl2AJElq29otVxzQcpvX7+X8A1xWkvQD7mmTJEmSpIYZ2iRJkiSpYYY2SZIkSWqYoU2SJEmSGmZokyRJkqSGGdokSZIkqWGGNkmSJElqmKFNkiRJkhpmaJMkSZKkhhnaJEmSJKlhhjZJkiRJapihTZIkSZIatmbcBUjScli75YqRrm/z+r2cP+J1SpIkzWbBPW1J3pTkziSfH5h2dJIrk9zc3x418NxFSXYkuSnJGUtVuCRJkiRNgmH2tL0Z+APgLQPTtgBXVdUlSbb0j1+Z5GTgHOAU4NHA3yR5XFXdO9qyNZdR702Yj3saJEmSpKW34J62qvow8LX9Jm8EtvX3twFnDUy/rKruqapbgB3AaSOqVZKkVcXRLJKkYRzoiUimqmo3QH97TD/9OOC2gfl29dMkSdL9vRk4c79p+0azrAOu6h+z32iWM4FLkxyyfKVKksZl1CciySzTatYZk03AJoCpqSlmZmZGXMrS27NnT3N1b16/d9lea+qw5X291tj+4drfyt/IqN+rlfr+t/J+qFNVH06ydr/JG4Hp/v42YAZ4JQOjWYBbkuwbzfKx5ahVkjQ+Bxra7khybFXtTnIscGc/fRdwwsB8xwO3z7aCqtoKbAXYsGFDTU9PH2Ap4zMzM0NrdS/nMWab1+/ltddN7glIbf9w7d957vTSFzOEUf9trNT3v5X3Q/O6z2iWJIOjWa4emM/RLJI0IQ70P47LgfOAS/rb9w5Mf1uS36M7Eck64JqDLVKSJI1vNMuB7lVeqXukl4v9M7eF+mbSRw20ONqrFau1bxYMbUneTjdM4xFJdgGvogtr25NcANwKnA1QVdcn2Q7cAOwFLvTMkZIkLUpzo1kOdE/1St0jvVzsn7kt1DeTPmqgxdFerVitfbPgJ0VVvXCOp06fY/6LgYsPpihJq8dyXoZCWiUczSJJug+/3pEkaUwczSIdmBa+ENx5yfPHXYImiKFNkqQxcTSLJGkYB3qdNkmSJEnSMjC0SZIkSVLDHB45Qi2Mr5YkSZK0urinTZIkSZIaZmiTJEmSpIYZ2iRJkiSpYYY2SZIkSWqYoU2SJEmSGmZokyRJkqSGGdokSZIkqWGGNkmSJElqmKFNkiRJkhpmaJMkSZKkhhnaJEmSJKlha8ZdgCRJkrTSrN1yxdhee/P6vZzfv/7OS54/tjq0fFZNaBvHH87gH4wkSZIkLQWHR0qSJElSwwxtkiRJktQwQ5skSZIkNczQJkmSJEkNM7RJkiRJUsMMbZIkSZLUMEObJEmSJDXM0CZJkiRJDTO0SZIkSVLDDG2SJEmS1DBDmyRJkiQ1zNAmSZIkSQ0ztEmSJElSwwxtkiRJktQwQ5skSZIkNczQJkmSJEkNM7RJkiRJUsMMbZIkSZLUMEObJEmSJDXM0CZJkiRJDTO0SZIkSVLDDG2SJEmS1DBDmyRJkiQ1zNAmSZIkSQ1bM+4CJEmSJB2YtVuuGHcJ7Lzk+eMuYdVzT5skSZIkNczQJkmSJEkNc3ikJEmSpAPmEM2l5542SZIkSWqYoU2SJEmSGmZokyRJkqSGGdokSZIkqWFLdiKSJGcCrwMOAd5QVZcs1WtJkjRJ3MZK0n3tOxnK5vV7OX9MJ0ZZypOhLMmetiSHAK8HngecDLwwyclL8VqSJE0St7GSNHmWanjkacCOqvpiVX0HuAzYuESvJUnSJHEbK0kTZqlC23HAbQOPd/XTJEnSwXEbK0kTJlU1+pUmZwNnVNUv949fBJxWVS8dmGcTsKl/eBJw08gLWXqPAL467iLGyPbbfts/eR5TVY8cdxGTbIVtYyf172RY9s/c7Jv52T9zW8l9M+c2dqlORLILOGHg8fHA7YMzVNVWYOsSvf6ySPLJqtow7jrGxfbbfts/ue3XWK2Ybax/J/Ozf+Zm38zP/pnbau2bpRoe+QlgXZITkzwQOAe4fIleS5KkSeI2VpImzJLsaauqvUl+DfgA3emI31RV1y/Fa0mSNEncxkrS5Fmy67RV1V8Df71U62/E2IeejJntn2y2XxqTFbSN9e9kfvbP3Oyb+dk/c1uVfbMkJyKRJEmSJI3GUh3TJkmSJEkaAUPbkJLsTHJdks8k+WQ/7egkVya5ub89atx1LpUkRyZ5R5IvJLkxydMnpf1JTurf930/30zy65PSfoAk/zHJ9Uk+n+TtSR40Se0HSPLyvv3XJ/n1ftpE9YE0lyRnJrkpyY4kW2Z5/twkn+t//j7JqeOocxwW6puB+Z6S5N4k/2Y56xu3YfonyXS//b0+yYeWu8ZxGeLv6mFJ/jLJZ/u+efE46hyXJG9KcmeSz8/xfJL8r77/Ppfkyctd4ygZ2hbnWVX1pIHTiG4BrqqqdcBV/ePV6nXA+6vq8cCpwI1MSPur6qb+fX8S8C+BfwLezYS0P8lxwMuADVX1BLoTH5zDhLQfIMkTgF8BTqP7/X9BknVMUB9Ic0lyCPB64HnAycALk5y832y3AD9VVU8EXs0qPeZkf0P2zb75fpfu5DITY5j+SXIkcCnwc1V1CnD2shc6BkP+7lwI3FBVpwLTwGv7M8pOijcDZ87z/POAdf3PJuAPl6GmJWNoOzgbgW39/W3AWWOsZckkeSjwTOCNAFX1naq6mwlp/35OB/6hqv6RyWr/GuCwJGuAB9NdE2qS2v+jwNVV9U9VtRf4EPCvmKw+kOZyGrCjqr5YVd8BLqP72/i+qvr7qvp6//BqumvLTYIF+6b3UuCdwJ3LWVwDhumfXwDeVVW3AlTVpPTRMH1TwBFJAjwE+Bqwd3nLHJ+q+jBdm+eyEXhLda4Gjkxy7PJUN3qGtuEV8MEk1ybZ1E+bqqrdAP3tMWOrbmn9MPAV4E+SfDrJG5IczuS0f9A5wNv7+xPR/qr6EvA/gFuB3cA3quqDTEj7e58Hnpnk4UkeDPwM3cWNJ6kPpLkcB9w28HhXP20uFwDvW9KK2rFg3/SjGf4V8EfLWFcrhvndeRxwVJKZ/n+wX1q26sZrmL75A7ovFW8HrgNeXlXfW57yVoTFfjY1bclO+b8KPaOqbk9yDHBlki+Mu6BltAZ4MvDSqvp4ktcxgcPA+iEHPwdcNO5allN/nNZG4ETgbuAvkvzieKtaXlV1Y5LfBa4E9gCfZYK+zZQWkFmmzXpq6iTPogttP7GkFbVjmL75feCVVXVvt8NkogzTP2voDk04HTgM+FiSq6vq/1vq4sZsmL45A/gM8GzgsXT/n36kqr651MWtEEN/Nq0E7mkbUlXd3t/eSXc802nAHft2s/a3q3WX/S5gV1V9vH/8DroQNynt3+d5wKeq6o7+8aS0/znALVX1lar6LvAu4MeZnPYDUFVvrKonV9Uz6YZj3MyE9YE0h110e573OZ7um//7SPJE4A3Axqq6a5lqG7dh+mYDcFmSncC/AS5NMilDrYfpn110x9R/u6q+CnyY7tji1W6Yvnkx3dDRqqoddMeOPn6Z6lsJhvpsWikMbUNIcniSI/bdB36abrjU5cB5/WznAe8dT4VLq6q+DNyW5KR+0unADUxI+we8kB8MjYTJaf+twNOSPLgfN3863YloJqX9APR72UnyL4D/h+53YaL6QJrDJ4B1SU7sRyScQ/e38X393827gBdNwB6SQQv2TVWdWFVrq2ot3Zei/6Gq3rP8pY7Fgv1D97n6k0nW9MPTn0q3DVrthumbW+m2ySSZAk4CvrisVbbtcuCX+rNIPo3u8I7d4y7qQDk8cjhTwLv7YQtrgLdV1fuTfALYnuQCuj+c1XxGo5cCb+0/OL5I9+3ODzEh7e83FM8FfnVg8iVMQPv7IbHvAD5FNyTw03RnfnsIE9D+Ae9M8nDgu8CFVfX1JBPxOyDNp6r2Jvk1ujMfHgK8qaquT/KS/vk/Av4z8HC6vUgAewfOxLxqDdk3E2uY/umHp78f+BzwPeANVTXrKd5XkyF/d14NvDnJdXRDAV/Z742cCEneTnfWzEck2QW8CngAfL9//pruGPQddGf+XtGXREjVih3aKUmSJEmrnsMjJUmSJKlhhjZJkiRJapihTZIkSZIaZmiTJEmSpIYZ2iRJkiTpICR5U5I7kwx1dtMkP5/khiTXJ3nbgvN79khJkiRJOnBJngnsAd5SVU9YYN51wHbg2f0lhI6pqjvnW8Y9bZIkSZJ0EKrqw8DXBqcleWyS9ye5NslHkjy+f+pXgNdX1df7ZecNbGBokyRJkqSlsBV4aVX9S+A3gEv76Y8DHpfk/yS5OsmZC61ozRIWKUmSJEkTJ8lDgB8H/iLJvsmH9rdrgHXANHA88JEkT6iqu+dan6FNkiRJkkbrh4C7q+pJszy3C7i6qr4L3JLkJroQ94n5ViZJkiRJGpGq+iZdIDsbIJ1T+6ffAzyrn/4IuuGSX5xvfYY2SZIkSToISd4OfAw4KcmuJBcA5wIXJPkscD2wsZ/9A8BdSW4A/g54RVXdNe/6PeW/JEmSJLXLPW2SJEmS1DBDmyRJkiQ1zNAmSZIkSQ0ztEmSJElSwwxtkiRJktQwQ5skSZIkNczQJkmSJEkNM7RJkiRJUsP+f4RCV+PUajQ3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ResalePrice.png"/>
          <p:cNvPicPr>
            <a:picLocks noChangeAspect="1"/>
          </p:cNvPicPr>
          <p:nvPr/>
        </p:nvPicPr>
        <p:blipFill>
          <a:blip r:embed="rId3"/>
          <a:srcRect l="52581" t="68604"/>
          <a:stretch>
            <a:fillRect/>
          </a:stretch>
        </p:blipFill>
        <p:spPr>
          <a:xfrm>
            <a:off x="281708" y="300182"/>
            <a:ext cx="1987062" cy="2128731"/>
          </a:xfrm>
          <a:prstGeom prst="rect">
            <a:avLst/>
          </a:prstGeom>
        </p:spPr>
      </p:pic>
      <p:pic>
        <p:nvPicPr>
          <p:cNvPr id="12" name="Picture 11" descr="heat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610" y="2345534"/>
            <a:ext cx="3619591" cy="2797966"/>
          </a:xfrm>
          <a:prstGeom prst="rect">
            <a:avLst/>
          </a:prstGeom>
        </p:spPr>
      </p:pic>
      <p:pic>
        <p:nvPicPr>
          <p:cNvPr id="13" name="Picture 12" descr="logResalePric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819" y="403630"/>
            <a:ext cx="3122508" cy="2065019"/>
          </a:xfrm>
          <a:prstGeom prst="rect">
            <a:avLst/>
          </a:prstGeom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6"/>
          <a:srcRect l="23125" t="21667" r="43500" b="7111"/>
          <a:stretch>
            <a:fillRect/>
          </a:stretch>
        </p:blipFill>
        <p:spPr bwMode="auto">
          <a:xfrm>
            <a:off x="5216230" y="459393"/>
            <a:ext cx="3812662" cy="4576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5461000" y="1380829"/>
            <a:ext cx="2419350" cy="3054927"/>
            <a:chOff x="5461000" y="1380829"/>
            <a:chExt cx="2419350" cy="3054927"/>
          </a:xfrm>
        </p:grpSpPr>
        <p:sp>
          <p:nvSpPr>
            <p:cNvPr id="15" name="Rectangle 14"/>
            <p:cNvSpPr/>
            <p:nvPr/>
          </p:nvSpPr>
          <p:spPr>
            <a:xfrm>
              <a:off x="5461000" y="4131533"/>
              <a:ext cx="939800" cy="298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648450" y="4289706"/>
              <a:ext cx="939800" cy="1460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819900" y="1380829"/>
              <a:ext cx="1060450" cy="165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5285509" y="2590800"/>
            <a:ext cx="949036" cy="1129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273636" y="2597727"/>
            <a:ext cx="297873" cy="1101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43343" y="2680857"/>
          <a:ext cx="8679873" cy="1475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3291"/>
                <a:gridCol w="2893291"/>
                <a:gridCol w="2893291"/>
              </a:tblGrid>
              <a:tr h="346364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Linear Regression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 smtClean="0">
                          <a:solidFill>
                            <a:schemeClr val="tx1"/>
                          </a:solidFill>
                        </a:rPr>
                        <a:t>LassoCV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 smtClean="0">
                          <a:solidFill>
                            <a:schemeClr val="tx1"/>
                          </a:solidFill>
                        </a:rPr>
                        <a:t>RidgeCV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 Regression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56409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MAE</a:t>
                      </a:r>
                    </a:p>
                    <a:p>
                      <a:pPr algn="ctr"/>
                      <a:r>
                        <a:rPr lang="en-US" dirty="0" smtClean="0"/>
                        <a:t>0.115170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MAE</a:t>
                      </a:r>
                    </a:p>
                    <a:p>
                      <a:pPr algn="ctr"/>
                      <a:r>
                        <a:rPr lang="en-US" dirty="0" smtClean="0"/>
                        <a:t>0.121675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MAE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/>
                        <a:t>0.114181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564749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MSE</a:t>
                      </a:r>
                    </a:p>
                    <a:p>
                      <a:pPr algn="ctr"/>
                      <a:r>
                        <a:rPr lang="en-US" dirty="0" smtClean="0"/>
                        <a:t>0.022781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MSE</a:t>
                      </a:r>
                    </a:p>
                    <a:p>
                      <a:pPr algn="ctr"/>
                      <a:r>
                        <a:rPr lang="en-US" dirty="0" smtClean="0"/>
                        <a:t>0.026426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MSE</a:t>
                      </a:r>
                    </a:p>
                    <a:p>
                      <a:pPr algn="ctr"/>
                      <a:r>
                        <a:rPr lang="en-US" dirty="0" smtClean="0"/>
                        <a:t>0.022711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0" y="533409"/>
            <a:ext cx="9144000" cy="2209675"/>
            <a:chOff x="0" y="568046"/>
            <a:chExt cx="9144000" cy="2209675"/>
          </a:xfrm>
        </p:grpSpPr>
        <p:pic>
          <p:nvPicPr>
            <p:cNvPr id="5" name="Picture 4" descr="LinearRFit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68047"/>
              <a:ext cx="3152152" cy="2209674"/>
            </a:xfrm>
            <a:prstGeom prst="rect">
              <a:avLst/>
            </a:prstGeom>
          </p:spPr>
        </p:pic>
        <p:pic>
          <p:nvPicPr>
            <p:cNvPr id="6" name="Picture 5" descr="LassoCVFi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7216" y="568046"/>
              <a:ext cx="3128237" cy="2192910"/>
            </a:xfrm>
            <a:prstGeom prst="rect">
              <a:avLst/>
            </a:prstGeom>
          </p:spPr>
        </p:pic>
        <p:pic>
          <p:nvPicPr>
            <p:cNvPr id="7" name="Picture 6" descr="RidgeCVFI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1197" y="568046"/>
              <a:ext cx="3112803" cy="2182091"/>
            </a:xfrm>
            <a:prstGeom prst="rect">
              <a:avLst/>
            </a:prstGeom>
          </p:spPr>
        </p:pic>
      </p:grpSp>
      <p:sp>
        <p:nvSpPr>
          <p:cNvPr id="9" name="Google Shape;276;p26"/>
          <p:cNvSpPr txBox="1">
            <a:spLocks/>
          </p:cNvSpPr>
          <p:nvPr/>
        </p:nvSpPr>
        <p:spPr>
          <a:xfrm>
            <a:off x="117763" y="0"/>
            <a:ext cx="2881746" cy="39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Model Comparison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4910" y="4346758"/>
            <a:ext cx="8659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5B3C43"/>
              </a:buClr>
              <a:buSzPts val="1100"/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Points of observed data are most symmetric around the line of predicted data from the </a:t>
            </a:r>
            <a:r>
              <a:rPr lang="en-US" dirty="0" err="1" smtClean="0">
                <a:solidFill>
                  <a:schemeClr val="bg1"/>
                </a:solidFill>
                <a:latin typeface="Fira Sans Condensed ExtraLight" charset="0"/>
              </a:rPr>
              <a:t>RidgeCV</a:t>
            </a:r>
            <a:r>
              <a:rPr lang="en-US" dirty="0" smtClean="0">
                <a:solidFill>
                  <a:schemeClr val="bg1"/>
                </a:solidFill>
                <a:latin typeface="Fira Sans Condensed ExtraLight" charset="0"/>
              </a:rPr>
              <a:t> Regression Model.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rn building project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444</Words>
  <Application>Microsoft Office PowerPoint</Application>
  <PresentationFormat>On-screen Show (16:9)</PresentationFormat>
  <Paragraphs>158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Fira Sans Condensed ExtraLight</vt:lpstr>
      <vt:lpstr>Josefin Sans</vt:lpstr>
      <vt:lpstr>Fira Sans Condensed Light</vt:lpstr>
      <vt:lpstr>Roboto Slab Regular</vt:lpstr>
      <vt:lpstr>Fira Sans Extra Condensed Medium</vt:lpstr>
      <vt:lpstr>Modern building project by Slidesgo</vt:lpstr>
      <vt:lpstr>Predicting HDB Resale Prices</vt:lpstr>
      <vt:lpstr> Motivation</vt:lpstr>
      <vt:lpstr>MOTIVATION</vt:lpstr>
      <vt:lpstr>ABOUT THE PROJECT</vt:lpstr>
      <vt:lpstr>PROJECT GOALS</vt:lpstr>
      <vt:lpstr>PROJECT  STAGES</vt:lpstr>
      <vt:lpstr>TOOLS USED</vt:lpstr>
      <vt:lpstr>Slide 8</vt:lpstr>
      <vt:lpstr>Slide 9</vt:lpstr>
      <vt:lpstr>Slide 10</vt:lpstr>
      <vt:lpstr>CONCLUSION</vt:lpstr>
      <vt:lpstr>FUTURE</vt:lpstr>
      <vt:lpstr>THANK YOU</vt:lpstr>
      <vt:lpstr>APPENDIX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HDB Resale Prices  using Linear Regression</dc:title>
  <dc:creator>siu-yinleo siu-yinleo</dc:creator>
  <cp:lastModifiedBy>siu-yinleo siu-yinleo</cp:lastModifiedBy>
  <cp:revision>91</cp:revision>
  <dcterms:modified xsi:type="dcterms:W3CDTF">2020-09-21T06:57:39Z</dcterms:modified>
</cp:coreProperties>
</file>